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6"/>
  </p:normalViewPr>
  <p:slideViewPr>
    <p:cSldViewPr>
      <p:cViewPr varScale="1">
        <p:scale>
          <a:sx n="102" d="100"/>
          <a:sy n="102" d="100"/>
        </p:scale>
        <p:origin x="13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5BE6D-B80D-4EA0-B335-1768DD794463}" type="datetimeFigureOut">
              <a:rPr lang="hu-HU" smtClean="0"/>
              <a:pPr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D4F2F-1AC5-45BF-A4A6-A7AF795157D9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solidFill>
                  <a:srgbClr val="FFFF00"/>
                </a:solidFill>
              </a:rPr>
              <a:t>Király-hágó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solidFill>
                  <a:srgbClr val="FFFF00"/>
                </a:solidFill>
              </a:rPr>
              <a:t>Románul: </a:t>
            </a:r>
            <a:r>
              <a:rPr lang="hu-HU" dirty="0" err="1" smtClean="0">
                <a:solidFill>
                  <a:srgbClr val="FFFF00"/>
                </a:solidFill>
              </a:rPr>
              <a:t>Pasul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Craiului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Németül: </a:t>
            </a:r>
            <a:r>
              <a:rPr lang="hu-HU" dirty="0" err="1" smtClean="0">
                <a:solidFill>
                  <a:srgbClr val="FFFF00"/>
                </a:solidFill>
              </a:rPr>
              <a:t>Königssteig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Romániában a Réz-hegységben, Kolozs és 	Bihar-megye határán található 582 m 	magasságban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Erdély kapujaként emlegetik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Ez volt Partium és Erdély határa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Románia legfontosabb útja itt halad át (</a:t>
            </a:r>
            <a:r>
              <a:rPr lang="hu-HU" dirty="0" err="1" smtClean="0">
                <a:solidFill>
                  <a:srgbClr val="FFFF00"/>
                </a:solidFill>
              </a:rPr>
              <a:t>DN1</a:t>
            </a:r>
            <a:r>
              <a:rPr lang="hu-HU" dirty="0" smtClean="0">
                <a:solidFill>
                  <a:srgbClr val="FFFF00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Királyhágó falu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Eredeti neve: Bucsa 	Románul: </a:t>
            </a:r>
            <a:r>
              <a:rPr lang="hu-HU" dirty="0" err="1" smtClean="0">
                <a:solidFill>
                  <a:srgbClr val="FFFF00"/>
                </a:solidFill>
              </a:rPr>
              <a:t>Bucea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1780-ban épült az elkerülő út ami mentén, 	még abban az évben, épült a falu.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1791-ben épült egy ortodox templom ami a 	mai napig a falu egyetlen látványossága.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1910-ben a falu lakossága 924 fő volt</a:t>
            </a:r>
          </a:p>
          <a:p>
            <a:endParaRPr lang="hu-H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Tordai-hasadék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Románul: </a:t>
            </a:r>
            <a:r>
              <a:rPr lang="hu-HU" dirty="0" err="1" smtClean="0">
                <a:solidFill>
                  <a:srgbClr val="FFFF00"/>
                </a:solidFill>
              </a:rPr>
              <a:t>Cheile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Turzii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Németül: </a:t>
            </a:r>
            <a:r>
              <a:rPr lang="hu-HU" dirty="0" err="1" smtClean="0">
                <a:solidFill>
                  <a:srgbClr val="FFFF00"/>
                </a:solidFill>
              </a:rPr>
              <a:t>Thorenburger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Schluct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Romániában a Torockói-hegységben, Torda  	városa mellett található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Eredeti neve: </a:t>
            </a:r>
            <a:r>
              <a:rPr lang="hu-HU" dirty="0" err="1" smtClean="0">
                <a:solidFill>
                  <a:srgbClr val="FFFF00"/>
                </a:solidFill>
              </a:rPr>
              <a:t>Thorda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hasadékja</a:t>
            </a:r>
            <a:endParaRPr lang="hu-HU" dirty="0" smtClean="0">
              <a:solidFill>
                <a:srgbClr val="FFFF00"/>
              </a:solidFill>
            </a:endParaRPr>
          </a:p>
          <a:p>
            <a:r>
              <a:rPr lang="hu-HU" dirty="0" smtClean="0">
                <a:solidFill>
                  <a:srgbClr val="FFFF00"/>
                </a:solidFill>
              </a:rPr>
              <a:t>1804-től hívják a mai nevén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1938 óta védett </a:t>
            </a:r>
            <a:r>
              <a:rPr lang="hu-HU" dirty="0" err="1" smtClean="0">
                <a:solidFill>
                  <a:srgbClr val="FFFF00"/>
                </a:solidFill>
              </a:rPr>
              <a:t>területt</a:t>
            </a:r>
            <a:endParaRPr lang="hu-HU" dirty="0" smtClean="0">
              <a:solidFill>
                <a:srgbClr val="FFFF00"/>
              </a:solidFill>
            </a:endParaRPr>
          </a:p>
          <a:p>
            <a:endParaRPr lang="hu-H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Tordai-hasadék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r>
              <a:rPr lang="hu-HU" sz="3050" dirty="0" smtClean="0">
                <a:solidFill>
                  <a:srgbClr val="FFFF00"/>
                </a:solidFill>
              </a:rPr>
              <a:t>Kb. 2 km hosszú</a:t>
            </a:r>
          </a:p>
          <a:p>
            <a:r>
              <a:rPr lang="hu-HU" sz="3050" dirty="0" smtClean="0">
                <a:solidFill>
                  <a:srgbClr val="FFFF00"/>
                </a:solidFill>
              </a:rPr>
              <a:t>Falai 250-300 </a:t>
            </a:r>
            <a:r>
              <a:rPr lang="hu-HU" sz="3050" smtClean="0">
                <a:solidFill>
                  <a:srgbClr val="FFFF00"/>
                </a:solidFill>
              </a:rPr>
              <a:t>m magasak</a:t>
            </a:r>
            <a:endParaRPr lang="hu-HU" sz="3050" dirty="0" smtClean="0">
              <a:solidFill>
                <a:srgbClr val="FFFF00"/>
              </a:solidFill>
            </a:endParaRPr>
          </a:p>
          <a:p>
            <a:r>
              <a:rPr lang="hu-HU" sz="3050" dirty="0" smtClean="0">
                <a:solidFill>
                  <a:srgbClr val="FFFF00"/>
                </a:solidFill>
              </a:rPr>
              <a:t>Nagyrészt mészkőből áll de homokkő is található</a:t>
            </a:r>
          </a:p>
          <a:p>
            <a:r>
              <a:rPr lang="hu-HU" sz="3050" dirty="0" smtClean="0">
                <a:solidFill>
                  <a:srgbClr val="FFFF00"/>
                </a:solidFill>
              </a:rPr>
              <a:t>Vulkáni és üledékes kőzeten keletkezett</a:t>
            </a:r>
          </a:p>
          <a:p>
            <a:r>
              <a:rPr lang="hu-HU" sz="3050" dirty="0" smtClean="0">
                <a:solidFill>
                  <a:srgbClr val="FFFF00"/>
                </a:solidFill>
              </a:rPr>
              <a:t>32 feltárt barlang; legnagyobb a </a:t>
            </a:r>
            <a:r>
              <a:rPr lang="hu-HU" sz="3050" dirty="0" err="1" smtClean="0">
                <a:solidFill>
                  <a:srgbClr val="FFFF00"/>
                </a:solidFill>
              </a:rPr>
              <a:t>Porlik-barlang</a:t>
            </a:r>
            <a:r>
              <a:rPr lang="hu-HU" sz="3050" dirty="0" smtClean="0">
                <a:solidFill>
                  <a:srgbClr val="FFFF00"/>
                </a:solidFill>
              </a:rPr>
              <a:t> ami 75 m hosszú, 19 m széles és 11 m magas</a:t>
            </a:r>
          </a:p>
          <a:p>
            <a:r>
              <a:rPr lang="hu-HU" sz="3050" dirty="0" err="1" smtClean="0">
                <a:solidFill>
                  <a:srgbClr val="FFFF00"/>
                </a:solidFill>
              </a:rPr>
              <a:t>Hesdát-patak</a:t>
            </a:r>
            <a:r>
              <a:rPr lang="hu-HU" sz="3050" dirty="0" smtClean="0">
                <a:solidFill>
                  <a:srgbClr val="FFFF00"/>
                </a:solidFill>
              </a:rPr>
              <a:t> folyik át rajta</a:t>
            </a:r>
          </a:p>
          <a:p>
            <a:pPr>
              <a:buNone/>
            </a:pPr>
            <a:endParaRPr lang="hu-H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Tordai-hasadék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hu-HU" sz="3000" dirty="0" err="1" smtClean="0">
                <a:solidFill>
                  <a:srgbClr val="FFFF00"/>
                </a:solidFill>
              </a:rPr>
              <a:t>Allatvilága</a:t>
            </a:r>
            <a:r>
              <a:rPr lang="hu-HU" sz="3000" dirty="0" smtClean="0">
                <a:solidFill>
                  <a:srgbClr val="FFFF00"/>
                </a:solidFill>
              </a:rPr>
              <a:t> sokszínű</a:t>
            </a:r>
          </a:p>
          <a:p>
            <a:pPr lvl="1"/>
            <a:r>
              <a:rPr lang="hu-HU" dirty="0" smtClean="0">
                <a:solidFill>
                  <a:srgbClr val="FFFF00"/>
                </a:solidFill>
              </a:rPr>
              <a:t>A kövirigó, a hantmadár és a hajnalmadár 3 védett 	madárfaj</a:t>
            </a:r>
          </a:p>
          <a:p>
            <a:pPr lvl="1"/>
            <a:r>
              <a:rPr lang="hu-HU" dirty="0" smtClean="0">
                <a:solidFill>
                  <a:srgbClr val="FFFF00"/>
                </a:solidFill>
              </a:rPr>
              <a:t>320 lepkefaj</a:t>
            </a:r>
          </a:p>
          <a:p>
            <a:pPr lvl="1"/>
            <a:r>
              <a:rPr lang="hu-HU" dirty="0" smtClean="0">
                <a:solidFill>
                  <a:srgbClr val="FFFF00"/>
                </a:solidFill>
              </a:rPr>
              <a:t>A sziklákon: zöld és fali gyíkok sütkéreznek</a:t>
            </a:r>
          </a:p>
          <a:p>
            <a:pPr lvl="1"/>
            <a:r>
              <a:rPr lang="hu-HU" dirty="0" smtClean="0">
                <a:solidFill>
                  <a:srgbClr val="FFFF00"/>
                </a:solidFill>
              </a:rPr>
              <a:t>A  patak melletti erdő jellegzetes állata az Erdei 	béka</a:t>
            </a:r>
          </a:p>
          <a:p>
            <a:r>
              <a:rPr lang="hu-HU" sz="3000" dirty="0" smtClean="0">
                <a:solidFill>
                  <a:srgbClr val="FFFF00"/>
                </a:solidFill>
              </a:rPr>
              <a:t>Harmadkori, fekete-tengeri, pannóniai, sztyeppei 	és alpesi növényfajok találhatók. Összesen 	997 faj.</a:t>
            </a:r>
          </a:p>
          <a:p>
            <a:pPr>
              <a:buNone/>
            </a:pPr>
            <a:r>
              <a:rPr lang="hu-HU" sz="3000" dirty="0" smtClean="0">
                <a:solidFill>
                  <a:srgbClr val="FFFF00"/>
                </a:solidFill>
              </a:rPr>
              <a:t> </a:t>
            </a:r>
            <a:endParaRPr lang="hu-HU" sz="3000" dirty="0">
              <a:solidFill>
                <a:srgbClr val="FFFF00"/>
              </a:solidFill>
            </a:endParaRPr>
          </a:p>
          <a:p>
            <a:pPr marL="571500" indent="-514350"/>
            <a:endParaRPr lang="hu-HU" sz="3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Tordai-hasadék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Barlangok veszélyesek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Völgyben járható ösvény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Sárga-torony majd Falkolosszus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Csorgó, Danila-tó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A végén visszafordulhatunk vagy 	felmászhatunk a peremre</a:t>
            </a:r>
          </a:p>
          <a:p>
            <a:r>
              <a:rPr lang="hu-HU" dirty="0" smtClean="0">
                <a:solidFill>
                  <a:srgbClr val="FFFF00"/>
                </a:solidFill>
              </a:rPr>
              <a:t>Rendkívül látványos</a:t>
            </a:r>
            <a:endParaRPr lang="hu-H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Tordai-hasadék</a:t>
            </a: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Szent László</a:t>
            </a:r>
            <a:r>
              <a:rPr lang="hu-HU" dirty="0">
                <a:solidFill>
                  <a:srgbClr val="FFFF00"/>
                </a:solidFill>
              </a:rPr>
              <a:t> Torda mellett harcolt a </a:t>
            </a:r>
            <a:r>
              <a:rPr lang="hu-HU" dirty="0" smtClean="0">
                <a:solidFill>
                  <a:srgbClr val="FFFF00"/>
                </a:solidFill>
              </a:rPr>
              <a:t>kunokkal. A </a:t>
            </a:r>
            <a:r>
              <a:rPr lang="hu-HU" dirty="0">
                <a:solidFill>
                  <a:srgbClr val="FFFF00"/>
                </a:solidFill>
              </a:rPr>
              <a:t>túlerővel szemben azonban vissza kellett vonulnia a hegy irányába, de a kunok üldözőbe vették a magyar sereget. Szent László feltekintett az égre, és Istenhez fohászkodott; ebben a pillanatban a hegy </a:t>
            </a:r>
            <a:r>
              <a:rPr lang="hu-HU" dirty="0" smtClean="0">
                <a:solidFill>
                  <a:srgbClr val="FFFF00"/>
                </a:solidFill>
              </a:rPr>
              <a:t>kettéhasadt a sereg és Szent László között. Szent </a:t>
            </a:r>
            <a:r>
              <a:rPr lang="hu-HU" dirty="0">
                <a:solidFill>
                  <a:srgbClr val="FFFF00"/>
                </a:solidFill>
              </a:rPr>
              <a:t>László lovának patkónyomai a hasadék felett állítólag ma is látszanak</a:t>
            </a:r>
            <a:r>
              <a:rPr lang="hu-HU" dirty="0" smtClean="0">
                <a:solidFill>
                  <a:srgbClr val="FFFF00"/>
                </a:solidFill>
              </a:rPr>
              <a:t>.</a:t>
            </a:r>
            <a:endParaRPr lang="hu-HU" dirty="0">
              <a:solidFill>
                <a:srgbClr val="FFFF00"/>
              </a:solidFill>
            </a:endParaRPr>
          </a:p>
          <a:p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hu-HU" dirty="0" smtClean="0">
                <a:solidFill>
                  <a:srgbClr val="FFFF00"/>
                </a:solidFill>
              </a:rPr>
              <a:t>Köszönöm a Figyelmet!</a:t>
            </a:r>
            <a:endParaRPr lang="hu-H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115</Words>
  <Application>Microsoft Macintosh PowerPoint</Application>
  <PresentationFormat>Diavetítés a képernyőre (4:3 oldalarány)</PresentationFormat>
  <Paragraphs>44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Office-téma</vt:lpstr>
      <vt:lpstr>Király-hágó</vt:lpstr>
      <vt:lpstr>Királyhágó falu</vt:lpstr>
      <vt:lpstr>Tordai-hasadék</vt:lpstr>
      <vt:lpstr>Tordai-hasadék</vt:lpstr>
      <vt:lpstr>Tordai-hasadék</vt:lpstr>
      <vt:lpstr>Tordai-hasadék</vt:lpstr>
      <vt:lpstr>Tordai-hasadék</vt:lpstr>
      <vt:lpstr>Köszönöm a Figyelmet!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Király-hágó</dc:title>
  <dc:creator>Nev1</dc:creator>
  <cp:lastModifiedBy>Microsoft Office-felhasználó</cp:lastModifiedBy>
  <cp:revision>12</cp:revision>
  <dcterms:created xsi:type="dcterms:W3CDTF">2018-05-20T12:57:17Z</dcterms:created>
  <dcterms:modified xsi:type="dcterms:W3CDTF">2018-05-21T18:24:07Z</dcterms:modified>
</cp:coreProperties>
</file>