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sldIdLst>
    <p:sldId id="256" r:id="rId2"/>
    <p:sldId id="265" r:id="rId3"/>
    <p:sldId id="257" r:id="rId4"/>
    <p:sldId id="258" r:id="rId5"/>
    <p:sldId id="259" r:id="rId6"/>
    <p:sldId id="262" r:id="rId7"/>
    <p:sldId id="260" r:id="rId8"/>
    <p:sldId id="267" r:id="rId9"/>
    <p:sldId id="261" r:id="rId10"/>
    <p:sldId id="263" r:id="rId11"/>
    <p:sldId id="264" r:id="rId12"/>
    <p:sldId id="268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BE6B8"/>
    <a:srgbClr val="7FAB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0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1256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8" Type="http://schemas.microsoft.com/office/2015/10/relationships/revisionInfo" Target="revisionInfo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xmlns="" id="{4626B0B0-254C-4DCF-81AC-2B1A953B3AD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hu-HU"/>
              <a:t>Mintacím szerkesztése</a:t>
            </a:r>
            <a:endParaRPr lang="en-US"/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xmlns="" id="{5C5D5945-96C0-4FDC-8E31-249F2DD283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hu-HU"/>
              <a:t>Kattintson ide az alcím mintájának szerkesztéséhez</a:t>
            </a:r>
            <a:endParaRPr lang="en-US"/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xmlns="" id="{52442775-62AC-454B-B1F7-382B4C3394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3F686-6AFD-4C6D-B642-A2B891D21D26}" type="datetimeFigureOut">
              <a:rPr lang="en-US" smtClean="0"/>
              <a:t>5/21/18</a:t>
            </a:fld>
            <a:endParaRPr lang="en-US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xmlns="" id="{554100CB-6661-49BF-8023-7ACD97266A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xmlns="" id="{B652D93B-0CD0-4289-9FDB-3927680777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2401B-6112-4D71-B28F-30A513BA78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3772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cover/>
      </p:transition>
    </mc:Choice>
    <mc:Fallback xmlns="">
      <p:transition spd="slow">
        <p:cover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xmlns="" id="{470BD06A-96E2-4F84-9E12-82B6C18363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/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xmlns="" id="{F342EF21-CC2D-4EC7-BE53-E4A116D17A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/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xmlns="" id="{69F657D2-09F5-416C-940E-F495CA30D7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3F686-6AFD-4C6D-B642-A2B891D21D26}" type="datetimeFigureOut">
              <a:rPr lang="en-US" smtClean="0"/>
              <a:t>5/21/18</a:t>
            </a:fld>
            <a:endParaRPr lang="en-US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xmlns="" id="{7BD9E3D5-5F5F-4275-918A-6B029AF543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xmlns="" id="{2F5A5C2F-3440-4A69-8AB9-A704AB3C51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2401B-6112-4D71-B28F-30A513BA78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0728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cover/>
      </p:transition>
    </mc:Choice>
    <mc:Fallback xmlns="">
      <p:transition spd="slow">
        <p:cover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>
            <a:extLst>
              <a:ext uri="{FF2B5EF4-FFF2-40B4-BE49-F238E27FC236}">
                <a16:creationId xmlns:a16="http://schemas.microsoft.com/office/drawing/2014/main" xmlns="" id="{F947FF07-A7EA-4471-9702-8D7D9D620AA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hu-HU"/>
              <a:t>Mintacím szerkesztése</a:t>
            </a:r>
            <a:endParaRPr lang="en-US"/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xmlns="" id="{42A8CB36-AD7F-45A3-B233-39763A89087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/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xmlns="" id="{F2AAA6C6-5DAF-4C40-AB49-43726C19B8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3F686-6AFD-4C6D-B642-A2B891D21D26}" type="datetimeFigureOut">
              <a:rPr lang="en-US" smtClean="0"/>
              <a:t>5/21/18</a:t>
            </a:fld>
            <a:endParaRPr lang="en-US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xmlns="" id="{E10168FC-E843-4811-9922-A7F99242F0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xmlns="" id="{6C00AA60-9833-41EC-A8F3-EFA6AC4F70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2401B-6112-4D71-B28F-30A513BA78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4989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cover/>
      </p:transition>
    </mc:Choice>
    <mc:Fallback xmlns="">
      <p:transition spd="slow">
        <p:cover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xmlns="" id="{2D749074-4F98-4C49-8D58-1C17B5C80C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xmlns="" id="{C30D8543-29BE-4AF4-AC72-698ABF9E1A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/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xmlns="" id="{C047D867-C8DC-4761-A992-CA0CE7C04A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3F686-6AFD-4C6D-B642-A2B891D21D26}" type="datetimeFigureOut">
              <a:rPr lang="en-US" smtClean="0"/>
              <a:t>5/21/18</a:t>
            </a:fld>
            <a:endParaRPr lang="en-US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xmlns="" id="{6CABA568-9F22-48D0-81AF-CF4EB84036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xmlns="" id="{FD28E4FB-F494-436B-A7C2-C3BEB050FF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2401B-6112-4D71-B28F-30A513BA78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5317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cover/>
      </p:transition>
    </mc:Choice>
    <mc:Fallback xmlns="">
      <p:transition spd="slow">
        <p:cover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xmlns="" id="{5D766637-6C7C-43C5-9521-3F171360FB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hu-HU"/>
              <a:t>Mintacím szerkesztése</a:t>
            </a:r>
            <a:endParaRPr lang="en-US"/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xmlns="" id="{60823FE6-D2C5-4817-93DA-C4B27C410C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xmlns="" id="{F0126970-19B0-4098-91BE-9DDD1F5F04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3F686-6AFD-4C6D-B642-A2B891D21D26}" type="datetimeFigureOut">
              <a:rPr lang="en-US" smtClean="0"/>
              <a:t>5/21/18</a:t>
            </a:fld>
            <a:endParaRPr lang="en-US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xmlns="" id="{3174095F-E778-43A7-9523-2EE0B0BDA9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xmlns="" id="{32807380-6D80-461C-A2E5-009A1F7BFC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2401B-6112-4D71-B28F-30A513BA78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50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cover/>
      </p:transition>
    </mc:Choice>
    <mc:Fallback xmlns="">
      <p:transition spd="slow">
        <p:cover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xmlns="" id="{BDD9165F-F27B-40E1-9493-3125538440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xmlns="" id="{4B79C7B7-6C81-472E-AAD6-D0F3EC79423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/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xmlns="" id="{35D5701C-2F93-4216-83CC-1D8F032850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/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xmlns="" id="{90AA5D09-CCDD-4B6A-9972-702C10F588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3F686-6AFD-4C6D-B642-A2B891D21D26}" type="datetimeFigureOut">
              <a:rPr lang="en-US" smtClean="0"/>
              <a:t>5/21/18</a:t>
            </a:fld>
            <a:endParaRPr lang="en-US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xmlns="" id="{0FF343DA-112D-453A-B9C5-1B3EA4034B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xmlns="" id="{34643F50-8C81-4FC6-9665-8FD0212DFD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2401B-6112-4D71-B28F-30A513BA78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47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cover/>
      </p:transition>
    </mc:Choice>
    <mc:Fallback xmlns="">
      <p:transition spd="slow">
        <p:cover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xmlns="" id="{524BAFDF-6B14-4122-8363-CD400EA225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hu-HU"/>
              <a:t>Mintacím szerkesztése</a:t>
            </a:r>
            <a:endParaRPr lang="en-US"/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xmlns="" id="{17A76EC0-32E4-41B6-A011-3AC459DA95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xmlns="" id="{CD208D40-737A-4F23-AAF6-AC2AA1CB3E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/>
          </a:p>
        </p:txBody>
      </p:sp>
      <p:sp>
        <p:nvSpPr>
          <p:cNvPr id="5" name="Szöveg helye 4">
            <a:extLst>
              <a:ext uri="{FF2B5EF4-FFF2-40B4-BE49-F238E27FC236}">
                <a16:creationId xmlns:a16="http://schemas.microsoft.com/office/drawing/2014/main" xmlns="" id="{1767DA87-D600-40FE-BDC7-C660624DC46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>
            <a:extLst>
              <a:ext uri="{FF2B5EF4-FFF2-40B4-BE49-F238E27FC236}">
                <a16:creationId xmlns:a16="http://schemas.microsoft.com/office/drawing/2014/main" xmlns="" id="{1A785B48-5BDF-4F4C-B172-F730B4DC916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/>
          </a:p>
        </p:txBody>
      </p:sp>
      <p:sp>
        <p:nvSpPr>
          <p:cNvPr id="7" name="Dátum helye 6">
            <a:extLst>
              <a:ext uri="{FF2B5EF4-FFF2-40B4-BE49-F238E27FC236}">
                <a16:creationId xmlns:a16="http://schemas.microsoft.com/office/drawing/2014/main" xmlns="" id="{5DED0C8B-0A42-44A7-AB13-7F3AA1A4D8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3F686-6AFD-4C6D-B642-A2B891D21D26}" type="datetimeFigureOut">
              <a:rPr lang="en-US" smtClean="0"/>
              <a:t>5/21/18</a:t>
            </a:fld>
            <a:endParaRPr lang="en-US"/>
          </a:p>
        </p:txBody>
      </p:sp>
      <p:sp>
        <p:nvSpPr>
          <p:cNvPr id="8" name="Élőláb helye 7">
            <a:extLst>
              <a:ext uri="{FF2B5EF4-FFF2-40B4-BE49-F238E27FC236}">
                <a16:creationId xmlns:a16="http://schemas.microsoft.com/office/drawing/2014/main" xmlns="" id="{80735554-8DB7-4B12-BE1C-45B9CDA4FF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Dia számának helye 8">
            <a:extLst>
              <a:ext uri="{FF2B5EF4-FFF2-40B4-BE49-F238E27FC236}">
                <a16:creationId xmlns:a16="http://schemas.microsoft.com/office/drawing/2014/main" xmlns="" id="{2452CC4C-427A-4987-A7CE-32D3D51728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2401B-6112-4D71-B28F-30A513BA78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3502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cover/>
      </p:transition>
    </mc:Choice>
    <mc:Fallback xmlns="">
      <p:transition spd="slow">
        <p:cover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xmlns="" id="{F8A3604C-B27C-4163-BAA8-4B96099E6C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/>
          </a:p>
        </p:txBody>
      </p:sp>
      <p:sp>
        <p:nvSpPr>
          <p:cNvPr id="3" name="Dátum helye 2">
            <a:extLst>
              <a:ext uri="{FF2B5EF4-FFF2-40B4-BE49-F238E27FC236}">
                <a16:creationId xmlns:a16="http://schemas.microsoft.com/office/drawing/2014/main" xmlns="" id="{B7D22D2C-FFE4-4CFB-91CD-9C51066FAC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3F686-6AFD-4C6D-B642-A2B891D21D26}" type="datetimeFigureOut">
              <a:rPr lang="en-US" smtClean="0"/>
              <a:t>5/21/18</a:t>
            </a:fld>
            <a:endParaRPr lang="en-US"/>
          </a:p>
        </p:txBody>
      </p:sp>
      <p:sp>
        <p:nvSpPr>
          <p:cNvPr id="4" name="Élőláb helye 3">
            <a:extLst>
              <a:ext uri="{FF2B5EF4-FFF2-40B4-BE49-F238E27FC236}">
                <a16:creationId xmlns:a16="http://schemas.microsoft.com/office/drawing/2014/main" xmlns="" id="{93F017A7-538F-4F3D-89A5-DD9D46FD9E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xmlns="" id="{26649C97-2066-4A5C-8408-10A6637E71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2401B-6112-4D71-B28F-30A513BA78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1474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cover/>
      </p:transition>
    </mc:Choice>
    <mc:Fallback xmlns="">
      <p:transition spd="slow">
        <p:cover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>
            <a:extLst>
              <a:ext uri="{FF2B5EF4-FFF2-40B4-BE49-F238E27FC236}">
                <a16:creationId xmlns:a16="http://schemas.microsoft.com/office/drawing/2014/main" xmlns="" id="{FE252CBE-7ECA-4AD8-A214-71D3ED048B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3F686-6AFD-4C6D-B642-A2B891D21D26}" type="datetimeFigureOut">
              <a:rPr lang="en-US" smtClean="0"/>
              <a:t>5/21/18</a:t>
            </a:fld>
            <a:endParaRPr lang="en-US"/>
          </a:p>
        </p:txBody>
      </p:sp>
      <p:sp>
        <p:nvSpPr>
          <p:cNvPr id="3" name="Élőláb helye 2">
            <a:extLst>
              <a:ext uri="{FF2B5EF4-FFF2-40B4-BE49-F238E27FC236}">
                <a16:creationId xmlns:a16="http://schemas.microsoft.com/office/drawing/2014/main" xmlns="" id="{84A96F99-704A-4BED-8119-DB553CAE7A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xmlns="" id="{AB3E32E9-0746-45BF-9A86-173C9563A7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2401B-6112-4D71-B28F-30A513BA78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3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cover/>
      </p:transition>
    </mc:Choice>
    <mc:Fallback xmlns="">
      <p:transition spd="slow">
        <p:cover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xmlns="" id="{31B93F0D-91D6-48C6-A02D-D703119C59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hu-HU"/>
              <a:t>Mintacím szerkesztése</a:t>
            </a:r>
            <a:endParaRPr lang="en-US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xmlns="" id="{9ABA0F5D-7CE3-4C01-814A-7A927920EA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/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xmlns="" id="{2255B431-93A3-4CF4-B8AF-FF23B95ECA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xmlns="" id="{38572E5D-8265-44BC-8533-6ABCBE4712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3F686-6AFD-4C6D-B642-A2B891D21D26}" type="datetimeFigureOut">
              <a:rPr lang="en-US" smtClean="0"/>
              <a:t>5/21/18</a:t>
            </a:fld>
            <a:endParaRPr lang="en-US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xmlns="" id="{79469A00-7895-4931-94BE-48F5E381C9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xmlns="" id="{62AEA0BB-4B3C-45CA-A01E-367A852B5F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2401B-6112-4D71-B28F-30A513BA78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692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cover/>
      </p:transition>
    </mc:Choice>
    <mc:Fallback xmlns="">
      <p:transition spd="slow">
        <p:cover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xmlns="" id="{31F66DF2-6118-4CD0-BD5D-D401A33153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hu-HU"/>
              <a:t>Mintacím szerkesztése</a:t>
            </a:r>
            <a:endParaRPr lang="en-US"/>
          </a:p>
        </p:txBody>
      </p:sp>
      <p:sp>
        <p:nvSpPr>
          <p:cNvPr id="3" name="Kép helye 2">
            <a:extLst>
              <a:ext uri="{FF2B5EF4-FFF2-40B4-BE49-F238E27FC236}">
                <a16:creationId xmlns:a16="http://schemas.microsoft.com/office/drawing/2014/main" xmlns="" id="{36771A94-5E03-4B94-9F5B-5DAFA2B1681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xmlns="" id="{67E07926-1E60-478F-B081-126497FDA2F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xmlns="" id="{80CF7573-DB55-48D3-9D45-17321C889C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3F686-6AFD-4C6D-B642-A2B891D21D26}" type="datetimeFigureOut">
              <a:rPr lang="en-US" smtClean="0"/>
              <a:t>5/21/18</a:t>
            </a:fld>
            <a:endParaRPr lang="en-US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xmlns="" id="{55C79183-E7E8-4F65-A39D-F9D184B384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xmlns="" id="{387E225E-DE0D-4380-BBE5-A02FBE3C37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2401B-6112-4D71-B28F-30A513BA78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4414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cover/>
      </p:transition>
    </mc:Choice>
    <mc:Fallback xmlns="">
      <p:transition spd="slow">
        <p:cover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40000"/>
                <a:lumOff val="60000"/>
              </a:schemeClr>
            </a:gs>
            <a:gs pos="99000">
              <a:schemeClr val="tx2">
                <a:lumMod val="20000"/>
                <a:lumOff val="80000"/>
              </a:schemeClr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>
            <a:extLst>
              <a:ext uri="{FF2B5EF4-FFF2-40B4-BE49-F238E27FC236}">
                <a16:creationId xmlns:a16="http://schemas.microsoft.com/office/drawing/2014/main" xmlns="" id="{491F7CA1-0DA6-46AB-9DBB-433D986AFB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  <a:endParaRPr lang="en-US"/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xmlns="" id="{FFDEAEED-7C8E-4F44-BE08-8B94F7640C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/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xmlns="" id="{B8412492-CD35-4E9D-B268-7AEEE784EA7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B3F686-6AFD-4C6D-B642-A2B891D21D26}" type="datetimeFigureOut">
              <a:rPr lang="en-US" smtClean="0"/>
              <a:t>5/21/18</a:t>
            </a:fld>
            <a:endParaRPr lang="en-US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xmlns="" id="{B9483975-C598-4A6D-A6B7-6CA72EA5C0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xmlns="" id="{E4EC55E9-22E3-4FA1-B46A-380A802176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B2401B-6112-4D71-B28F-30A513BA78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3576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cover/>
      </p:transition>
    </mc:Choice>
    <mc:Fallback xmlns="">
      <p:transition spd="slow">
        <p:cover/>
      </p:transition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4" Type="http://schemas.openxmlformats.org/officeDocument/2006/relationships/image" Target="../media/image22.jp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3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2BYMCTj6PCQ" TargetMode="External"/><Relationship Id="rId4" Type="http://schemas.openxmlformats.org/officeDocument/2006/relationships/hyperlink" Target="http://erdelyivendeghazak.ro/hu/prg/5/4/madarasi-hargita" TargetMode="External"/><Relationship Id="rId5" Type="http://schemas.openxmlformats.org/officeDocument/2006/relationships/hyperlink" Target="http://www.korkep.sk/cikkek/utibeszamolo/2015/08/25/felvideki-kopjafak-a-szekelyek-szent-hegyen" TargetMode="External"/><Relationship Id="rId6" Type="http://schemas.openxmlformats.org/officeDocument/2006/relationships/hyperlink" Target="https://hu.wikipedia.org/wiki/Hargita_(hegys%C3%A9g)" TargetMode="External"/><Relationship Id="rId7" Type="http://schemas.openxmlformats.org/officeDocument/2006/relationships/image" Target="../media/image22.jpg"/><Relationship Id="rId1" Type="http://schemas.openxmlformats.org/officeDocument/2006/relationships/slideLayout" Target="../slideLayouts/slideLayout3.xml"/><Relationship Id="rId2" Type="http://schemas.openxmlformats.org/officeDocument/2006/relationships/hyperlink" Target="http://mek.oszk.hu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g"/><Relationship Id="rId3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Relationship Id="rId3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Relationship Id="rId3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4" Type="http://schemas.openxmlformats.org/officeDocument/2006/relationships/image" Target="../media/image10.jpg"/><Relationship Id="rId5" Type="http://schemas.openxmlformats.org/officeDocument/2006/relationships/image" Target="../media/image11.jpg"/><Relationship Id="rId6" Type="http://schemas.openxmlformats.org/officeDocument/2006/relationships/image" Target="../media/image12.jpg"/><Relationship Id="rId7" Type="http://schemas.openxmlformats.org/officeDocument/2006/relationships/image" Target="../media/image13.jpg"/><Relationship Id="rId8" Type="http://schemas.openxmlformats.org/officeDocument/2006/relationships/image" Target="../media/image14.jpg"/><Relationship Id="rId9" Type="http://schemas.openxmlformats.org/officeDocument/2006/relationships/image" Target="../media/image15.jp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jpg"/><Relationship Id="rId3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>
            <a:extLst>
              <a:ext uri="{FF2B5EF4-FFF2-40B4-BE49-F238E27FC236}">
                <a16:creationId xmlns:a16="http://schemas.microsoft.com/office/drawing/2014/main" xmlns="" id="{283BE440-6AC4-43ED-91E8-9E4D8B2A37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47701" y="0"/>
            <a:ext cx="10287001" cy="6858000"/>
          </a:xfrm>
          <a:prstGeom prst="rect">
            <a:avLst/>
          </a:prstGeom>
        </p:spPr>
      </p:pic>
      <p:sp>
        <p:nvSpPr>
          <p:cNvPr id="6" name="Szövegdoboz 5">
            <a:extLst>
              <a:ext uri="{FF2B5EF4-FFF2-40B4-BE49-F238E27FC236}">
                <a16:creationId xmlns:a16="http://schemas.microsoft.com/office/drawing/2014/main" xmlns="" id="{971DEEF5-73A8-4528-AD21-585FEB806255}"/>
              </a:ext>
            </a:extLst>
          </p:cNvPr>
          <p:cNvSpPr txBox="1"/>
          <p:nvPr/>
        </p:nvSpPr>
        <p:spPr>
          <a:xfrm>
            <a:off x="0" y="346364"/>
            <a:ext cx="7841673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81088" indent="-1081088">
              <a:spcAft>
                <a:spcPts val="1200"/>
              </a:spcAft>
            </a:pPr>
            <a:r>
              <a:rPr lang="hu-HU" sz="6000" dirty="0" err="1">
                <a:solidFill>
                  <a:schemeClr val="bg1"/>
                </a:solidFill>
                <a:latin typeface="Arial Black" panose="020B0A04020102020204" pitchFamily="34" charset="0"/>
              </a:rPr>
              <a:t>Madarasi</a:t>
            </a:r>
            <a:r>
              <a:rPr lang="hu-HU" sz="6000" dirty="0">
                <a:solidFill>
                  <a:schemeClr val="bg1"/>
                </a:solidFill>
                <a:latin typeface="Arial Black" panose="020B0A04020102020204" pitchFamily="34" charset="0"/>
              </a:rPr>
              <a:t>-Hargita</a:t>
            </a:r>
          </a:p>
          <a:p>
            <a:pPr marL="1081088" indent="-1081088" algn="ctr"/>
            <a:r>
              <a:rPr lang="hu-HU" sz="4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székelyek szent hegye</a:t>
            </a:r>
            <a:endParaRPr lang="en-US" sz="4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9797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cover/>
      </p:transition>
    </mc:Choice>
    <mc:Fallback xmlns="">
      <p:transition spd="slow">
        <p:cover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ép 2">
            <a:extLst>
              <a:ext uri="{FF2B5EF4-FFF2-40B4-BE49-F238E27FC236}">
                <a16:creationId xmlns:a16="http://schemas.microsoft.com/office/drawing/2014/main" xmlns="" id="{4D9E553C-EF2B-4806-A724-92912BC7BC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391" y="1748693"/>
            <a:ext cx="3429000" cy="457200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5" name="Kép 4">
            <a:extLst>
              <a:ext uri="{FF2B5EF4-FFF2-40B4-BE49-F238E27FC236}">
                <a16:creationId xmlns:a16="http://schemas.microsoft.com/office/drawing/2014/main" xmlns="" id="{9AB0B911-B657-4A03-B074-7EBFB2C7128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2407" y="612984"/>
            <a:ext cx="4063515" cy="3047636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7" name="Kép 6">
            <a:extLst>
              <a:ext uri="{FF2B5EF4-FFF2-40B4-BE49-F238E27FC236}">
                <a16:creationId xmlns:a16="http://schemas.microsoft.com/office/drawing/2014/main" xmlns="" id="{668E37BC-715B-47EF-9585-0E3B043FAE9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0873" y="3896147"/>
            <a:ext cx="3533500" cy="2650125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123785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cover/>
      </p:transition>
    </mc:Choice>
    <mc:Fallback xmlns="">
      <p:transition spd="slow">
        <p:cover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xmlns="" id="{6802D36E-F21F-4972-8123-13791CAC5D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72145" y="3538538"/>
            <a:ext cx="4253346" cy="2852737"/>
          </a:xfrm>
        </p:spPr>
        <p:txBody>
          <a:bodyPr/>
          <a:lstStyle/>
          <a:p>
            <a:pPr algn="ctr"/>
            <a:r>
              <a:rPr lang="hu-HU" dirty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>Köszönöm a figyelmet!</a:t>
            </a:r>
            <a:endParaRPr lang="en-US" dirty="0">
              <a:solidFill>
                <a:schemeClr val="accent1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xmlns="" id="{7D81707F-0734-4283-8E4F-BE11881A64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357197" y="6374895"/>
            <a:ext cx="1786803" cy="966209"/>
          </a:xfrm>
        </p:spPr>
        <p:txBody>
          <a:bodyPr/>
          <a:lstStyle/>
          <a:p>
            <a:r>
              <a:rPr lang="hu-HU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Venyingi Fanni</a:t>
            </a:r>
            <a:endParaRPr lang="en-US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Kép 4">
            <a:extLst>
              <a:ext uri="{FF2B5EF4-FFF2-40B4-BE49-F238E27FC236}">
                <a16:creationId xmlns:a16="http://schemas.microsoft.com/office/drawing/2014/main" xmlns="" id="{79DC0082-A231-42CB-BD11-FBE80D6D7D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4318" y="342467"/>
            <a:ext cx="3429000" cy="4572000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637680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cover/>
      </p:transition>
    </mc:Choice>
    <mc:Fallback xmlns="">
      <p:transition spd="slow">
        <p:cover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xmlns="" id="{F7F43E28-A0CD-4C0A-94CD-F8AD5E0D75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6906" y="1834430"/>
            <a:ext cx="7886700" cy="2852737"/>
          </a:xfrm>
        </p:spPr>
        <p:txBody>
          <a:bodyPr>
            <a:normAutofit/>
          </a:bodyPr>
          <a:lstStyle/>
          <a:p>
            <a:r>
              <a:rPr lang="hu-HU" sz="3300" dirty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>Források:</a:t>
            </a:r>
            <a:endParaRPr lang="en-US" sz="3300" dirty="0">
              <a:solidFill>
                <a:schemeClr val="accent1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xmlns="" id="{E903733F-615A-479A-A2BC-5244160941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26906" y="4977392"/>
            <a:ext cx="7886700" cy="1500187"/>
          </a:xfrm>
        </p:spPr>
        <p:txBody>
          <a:bodyPr>
            <a:normAutofit fontScale="85000" lnSpcReduction="20000"/>
          </a:bodyPr>
          <a:lstStyle/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http://mek.oszk.hu</a:t>
            </a:r>
            <a:endParaRPr lang="hu-HU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https://www.youtube.com/watch?v=2BYMCTj6PCQ</a:t>
            </a:r>
            <a:endParaRPr lang="hu-HU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http://erdelyivendeghazak.ro/hu/prg/5/4/madarasi-hargita</a:t>
            </a:r>
            <a:endParaRPr lang="hu-HU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http://www.korkep.sk/cikkek/utibeszamolo/2015/08/25/felvideki-kopjafak-a-szekelyek-szent-hegyen</a:t>
            </a:r>
            <a:endParaRPr lang="hu-HU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https://hu.wikipedia.org/wiki/Hargita_(hegys%C3%A9g)</a:t>
            </a:r>
            <a:endParaRPr lang="hu-HU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Kép 4">
            <a:extLst>
              <a:ext uri="{FF2B5EF4-FFF2-40B4-BE49-F238E27FC236}">
                <a16:creationId xmlns:a16="http://schemas.microsoft.com/office/drawing/2014/main" xmlns="" id="{111B5E5A-7D02-41A9-8846-7D7DE994093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890" y="290512"/>
            <a:ext cx="4932220" cy="3699165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965324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cover/>
      </p:transition>
    </mc:Choice>
    <mc:Fallback xmlns="">
      <p:transition spd="slow">
        <p:cover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xmlns="" id="{4240C7FB-2444-4E5C-805C-2CC98BDCFF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515775"/>
            <a:ext cx="7886700" cy="2852737"/>
          </a:xfrm>
        </p:spPr>
        <p:txBody>
          <a:bodyPr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en-US" sz="2300" i="1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Ezen</a:t>
            </a:r>
            <a:r>
              <a:rPr lang="en-US" sz="2300" i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300" i="1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havas</a:t>
            </a:r>
            <a:r>
              <a:rPr lang="en-US" sz="2300" i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300" i="1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egészen</a:t>
            </a:r>
            <a:r>
              <a:rPr lang="en-US" sz="2300" i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300" i="1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székely</a:t>
            </a:r>
            <a:r>
              <a:rPr lang="en-US" sz="2300" i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s </a:t>
            </a:r>
            <a:r>
              <a:rPr lang="en-US" sz="2300" i="1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én</a:t>
            </a:r>
            <a:r>
              <a:rPr lang="en-US" sz="2300" i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mint </a:t>
            </a:r>
            <a:r>
              <a:rPr lang="en-US" sz="2300" i="1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olyan</a:t>
            </a:r>
            <a:r>
              <a:rPr lang="en-US" sz="2300" i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300" i="1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valódi</a:t>
            </a:r>
            <a:r>
              <a:rPr lang="en-US" sz="2300" i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300" i="1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székely</a:t>
            </a:r>
            <a:r>
              <a:rPr lang="en-US" sz="2300" i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300" i="1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gobé</a:t>
            </a:r>
            <a:r>
              <a:rPr lang="en-US" sz="2300" i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300" i="1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nem</a:t>
            </a:r>
            <a:r>
              <a:rPr lang="en-US" sz="2300" i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300" i="1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állhatok</a:t>
            </a:r>
            <a:r>
              <a:rPr lang="en-US" sz="2300" i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300" i="1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ellent</a:t>
            </a:r>
            <a:r>
              <a:rPr lang="en-US" sz="2300" i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n-US" sz="2300" i="1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vágynak</a:t>
            </a:r>
            <a:r>
              <a:rPr lang="en-US" sz="2300" i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300" i="1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hogy</a:t>
            </a:r>
            <a:r>
              <a:rPr lang="en-US" sz="2300" i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300" i="1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annak</a:t>
            </a:r>
            <a:r>
              <a:rPr lang="en-US" sz="2300" i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 </a:t>
            </a:r>
            <a:r>
              <a:rPr lang="en-US" sz="2300" i="1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bérczes</a:t>
            </a:r>
            <a:r>
              <a:rPr lang="en-US" sz="2300" i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300" i="1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kis</a:t>
            </a:r>
            <a:r>
              <a:rPr lang="en-US" sz="2300" i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300" i="1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hazába</a:t>
            </a:r>
            <a:r>
              <a:rPr lang="en-US" sz="2300" i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300" i="1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mindenüvé</a:t>
            </a:r>
            <a:r>
              <a:rPr lang="en-US" sz="2300" i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300" i="1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ellátszó</a:t>
            </a:r>
            <a:r>
              <a:rPr lang="en-US" sz="2300" i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300" i="1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viharos</a:t>
            </a:r>
            <a:r>
              <a:rPr lang="en-US" sz="2300" i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300" i="1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tetejét</a:t>
            </a:r>
            <a:r>
              <a:rPr lang="en-US" sz="2300" i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meg ne </a:t>
            </a:r>
            <a:r>
              <a:rPr lang="en-US" sz="2300" i="1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másszam</a:t>
            </a:r>
            <a:r>
              <a:rPr lang="en-US" sz="2300" i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300" i="1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annál</a:t>
            </a:r>
            <a:r>
              <a:rPr lang="en-US" sz="2300" i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</a:t>
            </a:r>
            <a:r>
              <a:rPr lang="en-US" sz="2300" i="1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inkább</a:t>
            </a:r>
            <a:r>
              <a:rPr lang="en-US" sz="2300" i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300" i="1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hogy</a:t>
            </a:r>
            <a:r>
              <a:rPr lang="en-US" sz="2300" i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300" i="1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ezen</a:t>
            </a:r>
            <a:r>
              <a:rPr lang="en-US" sz="2300" i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300" i="1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sok</a:t>
            </a:r>
            <a:r>
              <a:rPr lang="en-US" sz="2300" i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300" i="1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tekintetben</a:t>
            </a:r>
            <a:r>
              <a:rPr lang="en-US" sz="2300" i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300" i="1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érdekes</a:t>
            </a:r>
            <a:r>
              <a:rPr lang="en-US" sz="2300" i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300" i="1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havas</a:t>
            </a:r>
            <a:r>
              <a:rPr lang="en-US" sz="2300" i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300" i="1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még</a:t>
            </a:r>
            <a:r>
              <a:rPr lang="en-US" sz="2300" i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300" i="1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senki</a:t>
            </a:r>
            <a:r>
              <a:rPr lang="en-US" sz="2300" i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300" i="1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által</a:t>
            </a:r>
            <a:r>
              <a:rPr lang="en-US" sz="2300" i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300" i="1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kellőleg</a:t>
            </a:r>
            <a:r>
              <a:rPr lang="en-US" sz="2300" i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300" i="1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megvizsgálva</a:t>
            </a:r>
            <a:r>
              <a:rPr lang="en-US" sz="2300" i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300" i="1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és</a:t>
            </a:r>
            <a:r>
              <a:rPr lang="en-US" sz="2300" i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300" i="1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ismertetve</a:t>
            </a:r>
            <a:r>
              <a:rPr lang="en-US" sz="2300" i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300" i="1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nem</a:t>
            </a:r>
            <a:r>
              <a:rPr lang="en-US" sz="2300" i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volt.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xmlns="" id="{7DBA9FFA-BE94-4E18-9E7B-9C53279283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73524" y="5357813"/>
            <a:ext cx="2631931" cy="1500187"/>
          </a:xfrm>
        </p:spPr>
        <p:txBody>
          <a:bodyPr>
            <a:normAutofit/>
          </a:bodyPr>
          <a:lstStyle/>
          <a:p>
            <a:r>
              <a:rPr lang="hu-HU" sz="23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Orbán Balázs: A Hargita</a:t>
            </a:r>
            <a:endParaRPr lang="en-US" sz="23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320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cover/>
      </p:transition>
    </mc:Choice>
    <mc:Fallback xmlns="">
      <p:transition spd="slow">
        <p:cover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ép 2">
            <a:extLst>
              <a:ext uri="{FF2B5EF4-FFF2-40B4-BE49-F238E27FC236}">
                <a16:creationId xmlns:a16="http://schemas.microsoft.com/office/drawing/2014/main" xmlns="" id="{3C428DF7-67EA-467B-9FEE-D7762F4035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4903" y="295730"/>
            <a:ext cx="4225636" cy="2953719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5" name="Kép 4">
            <a:extLst>
              <a:ext uri="{FF2B5EF4-FFF2-40B4-BE49-F238E27FC236}">
                <a16:creationId xmlns:a16="http://schemas.microsoft.com/office/drawing/2014/main" xmlns="" id="{6BABE2CA-8485-46E7-8277-0E08E2E45F9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9825" y="3374139"/>
            <a:ext cx="4035792" cy="3359797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6" name="Szövegdoboz 5">
            <a:extLst>
              <a:ext uri="{FF2B5EF4-FFF2-40B4-BE49-F238E27FC236}">
                <a16:creationId xmlns:a16="http://schemas.microsoft.com/office/drawing/2014/main" xmlns="" id="{A50FE3B1-7B1E-4D69-9CB9-EA3D873523E8}"/>
              </a:ext>
            </a:extLst>
          </p:cNvPr>
          <p:cNvSpPr txBox="1"/>
          <p:nvPr/>
        </p:nvSpPr>
        <p:spPr>
          <a:xfrm>
            <a:off x="285958" y="495876"/>
            <a:ext cx="3902792" cy="52322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4400" dirty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>Hargita</a:t>
            </a:r>
          </a:p>
          <a:p>
            <a:pPr marL="800100" lvl="1" indent="-342900">
              <a:spcBef>
                <a:spcPts val="18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hu-HU" sz="20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Keleti-Kárpátok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hu-HU" sz="20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Vulkáni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hu-HU" sz="20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70 km hosszú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hu-HU" sz="20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20-25 km széles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hu-HU" sz="20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hu-HU" sz="2000" u="sng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Határai: 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hu-HU" sz="20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É: Libán-tető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hu-HU" sz="20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K: Csíki-medence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hu-HU" sz="20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D: Hatod-hágó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hu-HU" sz="2000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Ny</a:t>
            </a:r>
            <a:r>
              <a:rPr lang="hu-HU" sz="20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hu-HU" sz="2000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Görgény</a:t>
            </a:r>
            <a:r>
              <a:rPr lang="hu-HU" sz="20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-Hargita-fennsík</a:t>
            </a:r>
          </a:p>
        </p:txBody>
      </p:sp>
    </p:spTree>
    <p:extLst>
      <p:ext uri="{BB962C8B-B14F-4D97-AF65-F5344CB8AC3E}">
        <p14:creationId xmlns:p14="http://schemas.microsoft.com/office/powerpoint/2010/main" val="914846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cover/>
      </p:transition>
    </mc:Choice>
    <mc:Fallback xmlns="">
      <p:transition spd="slow">
        <p:cover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xmlns="" id="{395F9E1B-01FE-4BEC-8EF6-144C7DBCFD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3122" y="16854"/>
            <a:ext cx="7886700" cy="1325563"/>
          </a:xfrm>
        </p:spPr>
        <p:txBody>
          <a:bodyPr/>
          <a:lstStyle/>
          <a:p>
            <a:r>
              <a:rPr lang="hu-HU" dirty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A Hargita részei</a:t>
            </a:r>
            <a:endParaRPr lang="en-US" dirty="0">
              <a:solidFill>
                <a:schemeClr val="accent1">
                  <a:lumMod val="50000"/>
                </a:schemeClr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xmlns="" id="{E7666870-DDE1-48AD-A991-845F6C93AC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3122" y="2023198"/>
            <a:ext cx="7886700" cy="4351338"/>
          </a:xfrm>
        </p:spPr>
        <p:txBody>
          <a:bodyPr>
            <a:normAutofit lnSpcReduction="10000"/>
          </a:bodyPr>
          <a:lstStyle/>
          <a:p>
            <a:pPr>
              <a:spcAft>
                <a:spcPts val="600"/>
              </a:spcAft>
            </a:pPr>
            <a:r>
              <a:rPr lang="hu-HU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Észak-Hargita</a:t>
            </a:r>
          </a:p>
          <a:p>
            <a:pPr lvl="1">
              <a:spcAft>
                <a:spcPts val="300"/>
              </a:spcAft>
            </a:pPr>
            <a:r>
              <a:rPr lang="hu-HU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Libán-tető – Fertő-nyereg</a:t>
            </a:r>
          </a:p>
          <a:p>
            <a:pPr lvl="1">
              <a:spcAft>
                <a:spcPts val="300"/>
              </a:spcAft>
            </a:pPr>
            <a:r>
              <a:rPr lang="hu-HU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Legmagasabb pontja: Fertő-tető (1589 m)</a:t>
            </a:r>
          </a:p>
          <a:p>
            <a:pPr>
              <a:spcAft>
                <a:spcPts val="600"/>
              </a:spcAft>
            </a:pPr>
            <a:r>
              <a:rPr lang="hu-HU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Központi-Hargita</a:t>
            </a:r>
          </a:p>
          <a:p>
            <a:pPr lvl="1">
              <a:spcAft>
                <a:spcPts val="300"/>
              </a:spcAft>
            </a:pPr>
            <a:r>
              <a:rPr lang="hu-HU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Fertő-nyereg – </a:t>
            </a:r>
            <a:r>
              <a:rPr lang="hu-HU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Tolvajos</a:t>
            </a:r>
            <a:r>
              <a:rPr lang="hu-HU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-hágó</a:t>
            </a:r>
          </a:p>
          <a:p>
            <a:pPr lvl="1">
              <a:spcAft>
                <a:spcPts val="300"/>
              </a:spcAft>
            </a:pPr>
            <a:r>
              <a:rPr lang="hu-HU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hegység legmagasabb csúcsai</a:t>
            </a:r>
          </a:p>
          <a:p>
            <a:pPr lvl="1">
              <a:spcAft>
                <a:spcPts val="300"/>
              </a:spcAft>
            </a:pPr>
            <a:r>
              <a:rPr lang="hu-HU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Mihály-havas, </a:t>
            </a:r>
            <a:r>
              <a:rPr lang="hu-HU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Madarasi</a:t>
            </a:r>
            <a:r>
              <a:rPr lang="hu-HU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-Hargita, Rákosi-Hargita, Madéfalvi-Hargita, </a:t>
            </a:r>
            <a:r>
              <a:rPr lang="hu-HU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Csicsói</a:t>
            </a:r>
            <a:r>
              <a:rPr lang="hu-HU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-Hargita</a:t>
            </a:r>
          </a:p>
          <a:p>
            <a:pPr lvl="1">
              <a:spcAft>
                <a:spcPts val="300"/>
              </a:spcAft>
            </a:pPr>
            <a:r>
              <a:rPr lang="hu-HU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Mofetták</a:t>
            </a:r>
            <a:r>
              <a:rPr lang="hu-HU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hu-HU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gőzlők</a:t>
            </a:r>
            <a:r>
              <a:rPr lang="hu-HU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ásványvíz-források </a:t>
            </a:r>
            <a:r>
              <a:rPr lang="hu-HU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vulkáni utóműködés</a:t>
            </a:r>
            <a:endParaRPr lang="hu-HU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600"/>
              </a:spcAft>
            </a:pPr>
            <a:r>
              <a:rPr lang="hu-HU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Déli-Hargita</a:t>
            </a:r>
          </a:p>
          <a:p>
            <a:pPr lvl="1">
              <a:spcAft>
                <a:spcPts val="300"/>
              </a:spcAft>
            </a:pPr>
            <a:r>
              <a:rPr lang="hu-HU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Hargita és </a:t>
            </a:r>
            <a:r>
              <a:rPr lang="hu-HU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Kovászna</a:t>
            </a:r>
            <a:r>
              <a:rPr lang="hu-HU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megye határán</a:t>
            </a:r>
          </a:p>
          <a:p>
            <a:pPr lvl="1">
              <a:spcAft>
                <a:spcPts val="300"/>
              </a:spcAft>
            </a:pPr>
            <a:r>
              <a:rPr lang="hu-HU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Legmagasabb pontja: Kakukk-hegy (1558 m)</a:t>
            </a:r>
          </a:p>
          <a:p>
            <a:pPr lvl="1">
              <a:spcAft>
                <a:spcPts val="300"/>
              </a:spcAft>
            </a:pPr>
            <a:r>
              <a:rPr lang="hu-HU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Szent Anna-tó, Mohos-tőzegláp</a:t>
            </a:r>
            <a:endParaRPr lang="en-US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Kép 5">
            <a:extLst>
              <a:ext uri="{FF2B5EF4-FFF2-40B4-BE49-F238E27FC236}">
                <a16:creationId xmlns:a16="http://schemas.microsoft.com/office/drawing/2014/main" xmlns="" id="{19E62CCE-AC96-4DE6-85EE-6F5652E5C9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4690" y="1018401"/>
            <a:ext cx="4808346" cy="144000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8" name="Kép 7">
            <a:extLst>
              <a:ext uri="{FF2B5EF4-FFF2-40B4-BE49-F238E27FC236}">
                <a16:creationId xmlns:a16="http://schemas.microsoft.com/office/drawing/2014/main" xmlns="" id="{664C90D4-CD01-4934-810E-D080DECB48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3148" y="982401"/>
            <a:ext cx="5271429" cy="1476000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264574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cover/>
      </p:transition>
    </mc:Choice>
    <mc:Fallback xmlns="">
      <p:transition spd="slow">
        <p:cov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xmlns="" id="{5234851A-DE07-4535-84AE-290C1A2747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0308" y="330264"/>
            <a:ext cx="7886700" cy="1325563"/>
          </a:xfrm>
        </p:spPr>
        <p:txBody>
          <a:bodyPr/>
          <a:lstStyle/>
          <a:p>
            <a:r>
              <a:rPr lang="hu-HU" dirty="0" err="1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>Madarasi</a:t>
            </a:r>
            <a:r>
              <a:rPr lang="hu-HU" dirty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>-Hargita</a:t>
            </a:r>
            <a:endParaRPr lang="en-US" dirty="0">
              <a:solidFill>
                <a:schemeClr val="accent1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xmlns="" id="{2AB384AE-CC12-47B7-8195-DDA4927881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0308" y="1786271"/>
            <a:ext cx="4191692" cy="4351338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hu-HU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Hargita-hegység és Székelyföld legmagasabb hegysége</a:t>
            </a:r>
          </a:p>
          <a:p>
            <a:pPr>
              <a:spcAft>
                <a:spcPts val="1200"/>
              </a:spcAft>
            </a:pPr>
            <a:r>
              <a:rPr lang="hu-HU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Magassága: 1801 m</a:t>
            </a:r>
          </a:p>
          <a:p>
            <a:pPr>
              <a:spcAft>
                <a:spcPts val="1200"/>
              </a:spcAft>
            </a:pPr>
            <a:r>
              <a:rPr lang="hu-HU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Székelyföld legnépszerűbb síközpontja</a:t>
            </a:r>
          </a:p>
          <a:p>
            <a:pPr>
              <a:spcAft>
                <a:spcPts val="1200"/>
              </a:spcAft>
            </a:pPr>
            <a:r>
              <a:rPr lang="hu-HU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1998 óta a </a:t>
            </a:r>
            <a:r>
              <a:rPr lang="hu-HU" i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székelyek szent hegye</a:t>
            </a:r>
            <a:r>
              <a:rPr lang="hu-HU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ként emlegetik</a:t>
            </a:r>
          </a:p>
        </p:txBody>
      </p:sp>
      <p:pic>
        <p:nvPicPr>
          <p:cNvPr id="8" name="Kép 7">
            <a:extLst>
              <a:ext uri="{FF2B5EF4-FFF2-40B4-BE49-F238E27FC236}">
                <a16:creationId xmlns:a16="http://schemas.microsoft.com/office/drawing/2014/main" xmlns="" id="{103090F3-85E2-42F5-B46E-809CE9EE41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6489" y="993045"/>
            <a:ext cx="3943350" cy="2669668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0" name="Kép 9">
            <a:extLst>
              <a:ext uri="{FF2B5EF4-FFF2-40B4-BE49-F238E27FC236}">
                <a16:creationId xmlns:a16="http://schemas.microsoft.com/office/drawing/2014/main" xmlns="" id="{5DA78E46-EB23-4217-B6C1-3EC6B0B676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6489" y="3961940"/>
            <a:ext cx="3942000" cy="2446427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143347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cover/>
      </p:transition>
    </mc:Choice>
    <mc:Fallback xmlns="">
      <p:transition spd="slow">
        <p:cover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>
            <a:extLst>
              <a:ext uri="{FF2B5EF4-FFF2-40B4-BE49-F238E27FC236}">
                <a16:creationId xmlns:a16="http://schemas.microsoft.com/office/drawing/2014/main" xmlns="" id="{C9B050B2-2BC7-4A9C-B3E4-823FF238462A}"/>
              </a:ext>
            </a:extLst>
          </p:cNvPr>
          <p:cNvSpPr txBox="1"/>
          <p:nvPr/>
        </p:nvSpPr>
        <p:spPr>
          <a:xfrm>
            <a:off x="484910" y="360716"/>
            <a:ext cx="458585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3300" dirty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>Állatvilága</a:t>
            </a:r>
            <a:endParaRPr lang="en-US" sz="3300" dirty="0">
              <a:solidFill>
                <a:schemeClr val="accent1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pic>
        <p:nvPicPr>
          <p:cNvPr id="4" name="Kép 3">
            <a:extLst>
              <a:ext uri="{FF2B5EF4-FFF2-40B4-BE49-F238E27FC236}">
                <a16:creationId xmlns:a16="http://schemas.microsoft.com/office/drawing/2014/main" xmlns="" id="{3A35EC95-8AAF-487F-AB13-EA20B94E0F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2958" y="709446"/>
            <a:ext cx="2466975" cy="184785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8" name="Kép 7">
            <a:extLst>
              <a:ext uri="{FF2B5EF4-FFF2-40B4-BE49-F238E27FC236}">
                <a16:creationId xmlns:a16="http://schemas.microsoft.com/office/drawing/2014/main" xmlns="" id="{3C331182-F825-4E10-BDE4-FB5B5EB0C4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3538" y="960880"/>
            <a:ext cx="2847975" cy="160972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2" name="Kép 11">
            <a:extLst>
              <a:ext uri="{FF2B5EF4-FFF2-40B4-BE49-F238E27FC236}">
                <a16:creationId xmlns:a16="http://schemas.microsoft.com/office/drawing/2014/main" xmlns="" id="{4853710B-1106-4B94-BF75-C689C3D91EB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347" y="1961172"/>
            <a:ext cx="2619375" cy="174307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4" name="Kép 13">
            <a:extLst>
              <a:ext uri="{FF2B5EF4-FFF2-40B4-BE49-F238E27FC236}">
                <a16:creationId xmlns:a16="http://schemas.microsoft.com/office/drawing/2014/main" xmlns="" id="{F1036F9C-5277-4118-AE01-5E76D54DDF1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3538" y="2775559"/>
            <a:ext cx="2466975" cy="185737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6" name="Kép 15">
            <a:extLst>
              <a:ext uri="{FF2B5EF4-FFF2-40B4-BE49-F238E27FC236}">
                <a16:creationId xmlns:a16="http://schemas.microsoft.com/office/drawing/2014/main" xmlns="" id="{4892A05D-768F-4F22-8B8F-4F009EA3F1D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587" y="4690085"/>
            <a:ext cx="2381250" cy="179070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8" name="Kép 17">
            <a:extLst>
              <a:ext uri="{FF2B5EF4-FFF2-40B4-BE49-F238E27FC236}">
                <a16:creationId xmlns:a16="http://schemas.microsoft.com/office/drawing/2014/main" xmlns="" id="{D1DF0614-124F-44FD-B2E4-B5D867FC68C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1922" y="4254705"/>
            <a:ext cx="2619375" cy="174307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0" name="Kép 9">
            <a:extLst>
              <a:ext uri="{FF2B5EF4-FFF2-40B4-BE49-F238E27FC236}">
                <a16:creationId xmlns:a16="http://schemas.microsoft.com/office/drawing/2014/main" xmlns="" id="{E1B4F4FE-5B26-4544-8E2D-9F99D4E8A7E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4938" y="4785335"/>
            <a:ext cx="2695575" cy="169545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6" name="Kép 5">
            <a:extLst>
              <a:ext uri="{FF2B5EF4-FFF2-40B4-BE49-F238E27FC236}">
                <a16:creationId xmlns:a16="http://schemas.microsoft.com/office/drawing/2014/main" xmlns="" id="{7BF1BFFE-F319-4E11-874A-01C5FC8B864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5387" y="2553513"/>
            <a:ext cx="2857500" cy="1600200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69008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cover/>
      </p:transition>
    </mc:Choice>
    <mc:Fallback xmlns="">
      <p:transition spd="slow">
        <p:cover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xmlns="" id="{DB79B004-82B8-448D-99FA-3826F3CD8E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A csúcs megközelítése</a:t>
            </a:r>
            <a:endParaRPr lang="en-US" dirty="0">
              <a:solidFill>
                <a:schemeClr val="accent1">
                  <a:lumMod val="50000"/>
                </a:schemeClr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xmlns="" id="{D71E032D-F38C-4057-8CFC-D6CE04D079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1" y="1825625"/>
            <a:ext cx="4455968" cy="4351338"/>
          </a:xfrm>
        </p:spPr>
        <p:txBody>
          <a:bodyPr/>
          <a:lstStyle/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hu-HU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Az 1650 m magasan fekvő menedékháztól 1 óra járásra</a:t>
            </a:r>
          </a:p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hu-HU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menedékházat 1941-ben építették a magyar kormány támogatásával</a:t>
            </a:r>
            <a:endParaRPr lang="en-US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Kép 4">
            <a:extLst>
              <a:ext uri="{FF2B5EF4-FFF2-40B4-BE49-F238E27FC236}">
                <a16:creationId xmlns:a16="http://schemas.microsoft.com/office/drawing/2014/main" xmlns="" id="{7A25FE44-C223-4FC8-B697-B9F85C43CA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1891" y="3200399"/>
            <a:ext cx="4445000" cy="3111500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556693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cover/>
      </p:transition>
    </mc:Choice>
    <mc:Fallback xmlns="">
      <p:transition spd="slow">
        <p:cover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xmlns="" id="{40BFF9DA-9CBB-4FA0-B9FA-87D0DFC003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5297611"/>
            <a:ext cx="7886700" cy="1325563"/>
          </a:xfrm>
        </p:spPr>
        <p:txBody>
          <a:bodyPr>
            <a:noAutofit/>
          </a:bodyPr>
          <a:lstStyle/>
          <a:p>
            <a:r>
              <a:rPr lang="hu-HU" sz="2300" i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Az innen feltáruló isteni látványt kellőleg </a:t>
            </a:r>
            <a:r>
              <a:rPr lang="hu-HU" sz="2300" i="1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kiszinezni</a:t>
            </a:r>
            <a:r>
              <a:rPr lang="hu-HU" sz="2300" i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azt élethűn lefesteni, </a:t>
            </a:r>
            <a:r>
              <a:rPr lang="hu-HU" sz="2300" i="1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ugy</a:t>
            </a:r>
            <a:r>
              <a:rPr lang="hu-HU" sz="2300" i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miként az a valóságban van, az emberi nyelv képtelen.</a:t>
            </a:r>
            <a:endParaRPr lang="en-US" sz="2300" i="1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Tartalom helye 8">
            <a:extLst>
              <a:ext uri="{FF2B5EF4-FFF2-40B4-BE49-F238E27FC236}">
                <a16:creationId xmlns:a16="http://schemas.microsoft.com/office/drawing/2014/main" xmlns="" id="{BE88DC96-6506-4788-A5EE-BD7DB7DF9DD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6772" y="483879"/>
            <a:ext cx="5990456" cy="4492842"/>
          </a:xfrm>
          <a:ln>
            <a:solidFill>
              <a:schemeClr val="accent1"/>
            </a:solidFill>
          </a:ln>
        </p:spPr>
      </p:pic>
      <p:sp>
        <p:nvSpPr>
          <p:cNvPr id="10" name="Szövegdoboz 9">
            <a:extLst>
              <a:ext uri="{FF2B5EF4-FFF2-40B4-BE49-F238E27FC236}">
                <a16:creationId xmlns:a16="http://schemas.microsoft.com/office/drawing/2014/main" xmlns="" id="{20233194-B127-4316-B5A9-AADBF73E09FB}"/>
              </a:ext>
            </a:extLst>
          </p:cNvPr>
          <p:cNvSpPr txBox="1"/>
          <p:nvPr/>
        </p:nvSpPr>
        <p:spPr>
          <a:xfrm>
            <a:off x="4765963" y="6176898"/>
            <a:ext cx="3241964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u-HU" sz="23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Orbán Balázs</a:t>
            </a:r>
            <a:endParaRPr lang="en-US" sz="23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2481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cover/>
      </p:transition>
    </mc:Choice>
    <mc:Fallback xmlns="">
      <p:transition spd="slow">
        <p:cover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>
            <a:extLst>
              <a:ext uri="{FF2B5EF4-FFF2-40B4-BE49-F238E27FC236}">
                <a16:creationId xmlns:a16="http://schemas.microsoft.com/office/drawing/2014/main" xmlns="" id="{9E99409F-250C-4E9B-9B55-EDD4C65431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4399" y="764154"/>
            <a:ext cx="3662401" cy="244160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7" name="Kép 6">
            <a:extLst>
              <a:ext uri="{FF2B5EF4-FFF2-40B4-BE49-F238E27FC236}">
                <a16:creationId xmlns:a16="http://schemas.microsoft.com/office/drawing/2014/main" xmlns="" id="{270E3B26-25DD-4496-9A72-0D109E6CCE5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468" y="3574474"/>
            <a:ext cx="7652827" cy="2783428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8" name="Téglalap 7">
            <a:extLst>
              <a:ext uri="{FF2B5EF4-FFF2-40B4-BE49-F238E27FC236}">
                <a16:creationId xmlns:a16="http://schemas.microsoft.com/office/drawing/2014/main" xmlns="" id="{6BDAEC86-1CD5-4039-B470-6778B9D99D42}"/>
              </a:ext>
            </a:extLst>
          </p:cNvPr>
          <p:cNvSpPr/>
          <p:nvPr/>
        </p:nvSpPr>
        <p:spPr>
          <a:xfrm>
            <a:off x="5257964" y="1913703"/>
            <a:ext cx="370592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i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Bűvös látvány, mely elragadja a legközönyösebb lelket is.</a:t>
            </a:r>
          </a:p>
          <a:p>
            <a:pPr algn="r"/>
            <a:r>
              <a:rPr lang="hu-HU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Orbán Balázs</a:t>
            </a:r>
          </a:p>
        </p:txBody>
      </p:sp>
    </p:spTree>
    <p:extLst>
      <p:ext uri="{BB962C8B-B14F-4D97-AF65-F5344CB8AC3E}">
        <p14:creationId xmlns:p14="http://schemas.microsoft.com/office/powerpoint/2010/main" val="551761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cover/>
      </p:transition>
    </mc:Choice>
    <mc:Fallback xmlns="">
      <p:transition spd="slow">
        <p:cover/>
      </p:transition>
    </mc:Fallback>
  </mc:AlternateContent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194</TotalTime>
  <Words>250</Words>
  <Application>Microsoft Macintosh PowerPoint</Application>
  <PresentationFormat>Diavetítés a képernyőre (4:3 oldalarány)</PresentationFormat>
  <Paragraphs>49</Paragraphs>
  <Slides>12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5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12</vt:i4>
      </vt:variant>
    </vt:vector>
  </HeadingPairs>
  <TitlesOfParts>
    <vt:vector size="18" baseType="lpstr">
      <vt:lpstr>Arial Black</vt:lpstr>
      <vt:lpstr>Calibri</vt:lpstr>
      <vt:lpstr>Calibri Light</vt:lpstr>
      <vt:lpstr>Wingdings</vt:lpstr>
      <vt:lpstr>Arial</vt:lpstr>
      <vt:lpstr>Office-téma</vt:lpstr>
      <vt:lpstr>PowerPoint bemutató</vt:lpstr>
      <vt:lpstr>Ezen havas egészen székely, s én mint olyan valódi székely gobé, nem állhatok ellent a vágynak, hogy annak e bérczes kis hazába mindenüvé ellátszó viharos tetejét meg ne másszam, annál is inkább, hogy ezen sok tekintetben érdekes havas még senki által kellőleg megvizsgálva és ismertetve nem volt.</vt:lpstr>
      <vt:lpstr>PowerPoint bemutató</vt:lpstr>
      <vt:lpstr>A Hargita részei</vt:lpstr>
      <vt:lpstr>Madarasi-Hargita</vt:lpstr>
      <vt:lpstr>PowerPoint bemutató</vt:lpstr>
      <vt:lpstr>A csúcs megközelítése</vt:lpstr>
      <vt:lpstr>Az innen feltáruló isteni látványt kellőleg kiszinezni, azt élethűn lefesteni, ugy miként az a valóságban van, az emberi nyelv képtelen.</vt:lpstr>
      <vt:lpstr>PowerPoint bemutató</vt:lpstr>
      <vt:lpstr>PowerPoint bemutató</vt:lpstr>
      <vt:lpstr>Köszönöm a figyelmet!</vt:lpstr>
      <vt:lpstr>Források:</vt:lpstr>
    </vt:vector>
  </TitlesOfParts>
  <LinksUpToDate>false</LinksUpToDate>
  <SharedDoc>false</SharedDoc>
  <HyperlinksChanged>false</HyperlinksChanged>
  <AppVersion>15.0041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PowerPoint-bemutató</dc:title>
  <dc:creator>Venyingi Fanni</dc:creator>
  <cp:lastModifiedBy>Microsoft Office-felhasználó</cp:lastModifiedBy>
  <cp:revision>26</cp:revision>
  <dcterms:created xsi:type="dcterms:W3CDTF">2018-05-20T13:41:16Z</dcterms:created>
  <dcterms:modified xsi:type="dcterms:W3CDTF">2018-05-21T18:04:33Z</dcterms:modified>
</cp:coreProperties>
</file>