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5E33"/>
    <a:srgbClr val="F4BCA3"/>
    <a:srgbClr val="462816"/>
    <a:srgbClr val="7D4827"/>
    <a:srgbClr val="CC875C"/>
    <a:srgbClr val="F9D5C3"/>
    <a:srgbClr val="FADFD2"/>
    <a:srgbClr val="FBE4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2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203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xmlns="" id="{C72D4149-0E1B-427B-9A55-7347E26ED2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xmlns="" id="{256BBDB2-54A2-466B-B423-11F75D43BEF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B74A6-FDB0-45F3-A203-E019421605B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xmlns="" id="{F2E202F0-26FD-4763-A4AB-A7461386DB4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xmlns="" id="{3F583F6E-C581-4678-BBDC-198535128E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A856D-5FD8-468B-9EE9-475CDAD6455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98576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latin typeface="Algerian" panose="04020705040A02060702" pitchFamily="82" charset="0"/>
              </a:defRPr>
            </a:lvl1pPr>
          </a:lstStyle>
          <a:p>
            <a:r>
              <a:rPr lang="hu-HU" dirty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Algerian" panose="04020705040A02060702" pitchFamily="8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dirty="0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8855215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0902908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3610370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ahnschrift" panose="020B0502040204020203" pitchFamily="34" charset="0"/>
              </a:defRPr>
            </a:lvl1pPr>
          </a:lstStyle>
          <a:p>
            <a:r>
              <a:rPr lang="hu-HU" dirty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Bahnschrift" panose="020B0502040204020203" pitchFamily="34" charset="0"/>
              </a:defRPr>
            </a:lvl1pPr>
            <a:lvl2pPr>
              <a:defRPr>
                <a:latin typeface="Bahnschrift" panose="020B0502040204020203" pitchFamily="34" charset="0"/>
              </a:defRPr>
            </a:lvl2pPr>
            <a:lvl3pPr>
              <a:defRPr>
                <a:latin typeface="Bahnschrift" panose="020B0502040204020203" pitchFamily="34" charset="0"/>
              </a:defRPr>
            </a:lvl3pPr>
            <a:lvl4pPr>
              <a:defRPr>
                <a:latin typeface="Bahnschrift" panose="020B0502040204020203" pitchFamily="34" charset="0"/>
              </a:defRPr>
            </a:lvl4pPr>
            <a:lvl5pPr>
              <a:defRPr>
                <a:latin typeface="Bahnschrift" panose="020B0502040204020203" pitchFamily="34" charset="0"/>
              </a:defRPr>
            </a:lvl5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9604981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latin typeface="Bahnschrift" panose="020B0502040204020203" pitchFamily="34" charset="0"/>
              </a:defRPr>
            </a:lvl1pPr>
          </a:lstStyle>
          <a:p>
            <a:r>
              <a:rPr lang="hu-HU" dirty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Bahnschrif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dirty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8274923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2808981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3838730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ahnschrift" panose="020B0502040204020203" pitchFamily="34" charset="0"/>
              </a:defRPr>
            </a:lvl1pPr>
          </a:lstStyle>
          <a:p>
            <a:r>
              <a:rPr lang="hu-HU" dirty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6794075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2267611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3721312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5616812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ADFD2"/>
            </a:gs>
            <a:gs pos="74000">
              <a:srgbClr val="F9D5C3"/>
            </a:gs>
            <a:gs pos="100000">
              <a:srgbClr val="F4BCA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74912-B799-42E6-8440-E94DF239486A}" type="datetimeFigureOut">
              <a:rPr lang="hu-HU" smtClean="0"/>
              <a:t>2018. 05. 21.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FE04F-25AB-416F-A490-D936E92C0C2D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0888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microsoft.com/office/2007/relationships/hdphoto" Target="../media/hdphoto1.wdp"/><Relationship Id="rId6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5D4C8DF5-06FC-46E2-A9D0-DE6CF8298D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129093"/>
            <a:ext cx="7772400" cy="1135879"/>
          </a:xfrm>
        </p:spPr>
        <p:txBody>
          <a:bodyPr>
            <a:normAutofit/>
          </a:bodyPr>
          <a:lstStyle/>
          <a:p>
            <a:r>
              <a:rPr lang="hu-HU" sz="6600" dirty="0">
                <a:solidFill>
                  <a:srgbClr val="A35E33"/>
                </a:solidFill>
              </a:rPr>
              <a:t>Nagyvárad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xmlns="" id="{26DE9474-CA19-4A16-830D-E4C7022748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357048"/>
            <a:ext cx="6858000" cy="165576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2400" dirty="0" err="1">
                <a:solidFill>
                  <a:srgbClr val="A35E33"/>
                </a:solidFill>
                <a:latin typeface="Garamond" panose="02020404030301010803" pitchFamily="18" charset="0"/>
              </a:rPr>
              <a:t>Oradea</a:t>
            </a:r>
            <a:endParaRPr lang="hu-HU" sz="2400" dirty="0">
              <a:solidFill>
                <a:srgbClr val="A35E33"/>
              </a:solidFill>
              <a:latin typeface="Garamond" panose="02020404030301010803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2400" dirty="0">
                <a:solidFill>
                  <a:srgbClr val="A35E33"/>
                </a:solidFill>
                <a:latin typeface="Garamond" panose="02020404030301010803" pitchFamily="18" charset="0"/>
              </a:rPr>
              <a:t>magyar lakosság aránya: 25%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2400" dirty="0">
                <a:solidFill>
                  <a:srgbClr val="A35E33"/>
                </a:solidFill>
                <a:latin typeface="Garamond" panose="02020404030301010803" pitchFamily="18" charset="0"/>
              </a:rPr>
              <a:t>távolsága a magyar határtól: 15 km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xmlns="" id="{8D1BB936-5A65-4DBE-9303-25803237B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220" y="890163"/>
            <a:ext cx="1617559" cy="202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55671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xmlns="" id="{68CED428-B192-4F2B-9BD9-A467BF165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675" y="2209733"/>
            <a:ext cx="2993955" cy="4001374"/>
          </a:xfrm>
          <a:prstGeom prst="rect">
            <a:avLst/>
          </a:prstGeom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xmlns="" id="{4923A676-C75B-4BB2-A5F4-05B8AF519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369" y="2209733"/>
            <a:ext cx="2993956" cy="4001374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xmlns="" id="{A9D701A2-A01E-4A1F-80D5-A2C2A3B944B5}"/>
              </a:ext>
            </a:extLst>
          </p:cNvPr>
          <p:cNvSpPr txBox="1"/>
          <p:nvPr/>
        </p:nvSpPr>
        <p:spPr>
          <a:xfrm>
            <a:off x="1231722" y="532876"/>
            <a:ext cx="6680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</a:pPr>
            <a:r>
              <a:rPr lang="hu-HU" sz="4000" dirty="0">
                <a:solidFill>
                  <a:srgbClr val="A35E33"/>
                </a:solidFill>
                <a:latin typeface="Algerian" panose="04020705040A02060702" pitchFamily="82" charset="0"/>
              </a:rPr>
              <a:t>Szent László,</a:t>
            </a:r>
            <a:br>
              <a:rPr lang="hu-HU" sz="4000" dirty="0">
                <a:solidFill>
                  <a:srgbClr val="A35E33"/>
                </a:solidFill>
                <a:latin typeface="Algerian" panose="04020705040A02060702" pitchFamily="82" charset="0"/>
              </a:rPr>
            </a:br>
            <a:r>
              <a:rPr lang="hu-HU" sz="4000" dirty="0">
                <a:solidFill>
                  <a:srgbClr val="A35E33"/>
                </a:solidFill>
                <a:latin typeface="Algerian" panose="04020705040A02060702" pitchFamily="82" charset="0"/>
              </a:rPr>
              <a:t>a város alapító</a:t>
            </a:r>
          </a:p>
        </p:txBody>
      </p:sp>
      <p:pic>
        <p:nvPicPr>
          <p:cNvPr id="7" name="Kép 6" descr="A képen szöveg látható&#10;&#10;A leírás teljesen megbízható">
            <a:extLst>
              <a:ext uri="{FF2B5EF4-FFF2-40B4-BE49-F238E27FC236}">
                <a16:creationId xmlns:a16="http://schemas.microsoft.com/office/drawing/2014/main" xmlns="" id="{6E9CCFD8-C49B-449A-85F6-ADCBC753E4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" t="4283" r="1735" b="2392"/>
          <a:stretch/>
        </p:blipFill>
        <p:spPr>
          <a:xfrm>
            <a:off x="0" y="583250"/>
            <a:ext cx="9144000" cy="5691499"/>
          </a:xfrm>
          <a:prstGeom prst="rect">
            <a:avLst/>
          </a:prstGeom>
        </p:spPr>
      </p:pic>
      <p:pic>
        <p:nvPicPr>
          <p:cNvPr id="8" name="Kép 7" descr="A képen épület látható&#10;&#10;A leírás nagyon megbízható">
            <a:extLst>
              <a:ext uri="{FF2B5EF4-FFF2-40B4-BE49-F238E27FC236}">
                <a16:creationId xmlns:a16="http://schemas.microsoft.com/office/drawing/2014/main" xmlns="" id="{E4E2CA4B-0472-4997-A79F-C79C32303F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20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0B5DF32C-FCD9-4D0C-B45D-A5CE937CE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425204"/>
            <a:ext cx="9143999" cy="771525"/>
          </a:xfrm>
        </p:spPr>
        <p:txBody>
          <a:bodyPr>
            <a:noAutofit/>
          </a:bodyPr>
          <a:lstStyle/>
          <a:p>
            <a:pPr algn="ctr"/>
            <a:r>
              <a:rPr lang="hu-HU" sz="4000" dirty="0">
                <a:solidFill>
                  <a:srgbClr val="A35E33"/>
                </a:solidFill>
                <a:latin typeface="Algerian" panose="04020705040A02060702" pitchFamily="82" charset="0"/>
                <a:ea typeface="+mn-ea"/>
                <a:cs typeface="+mn-cs"/>
              </a:rPr>
              <a:t>Híres lakók és szülöttek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xmlns="" id="{E6F4BED0-E300-41D4-9258-3FA84F626417}"/>
              </a:ext>
            </a:extLst>
          </p:cNvPr>
          <p:cNvSpPr txBox="1"/>
          <p:nvPr/>
        </p:nvSpPr>
        <p:spPr>
          <a:xfrm>
            <a:off x="3152773" y="5418925"/>
            <a:ext cx="2838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i="1" dirty="0">
                <a:solidFill>
                  <a:srgbClr val="A35E33"/>
                </a:solidFill>
                <a:latin typeface="Garamond" panose="02020404030301010803" pitchFamily="18" charset="0"/>
              </a:rPr>
              <a:t>„Olyan gyönyörű szép Nagyvárad, mint egy kis </a:t>
            </a:r>
            <a:r>
              <a:rPr lang="hu-HU" sz="1600" i="1" dirty="0" err="1">
                <a:solidFill>
                  <a:srgbClr val="A35E33"/>
                </a:solidFill>
                <a:latin typeface="Garamond" panose="02020404030301010803" pitchFamily="18" charset="0"/>
              </a:rPr>
              <a:t>Pece</a:t>
            </a:r>
            <a:r>
              <a:rPr lang="hu-HU" sz="1600" i="1" dirty="0">
                <a:solidFill>
                  <a:srgbClr val="A35E33"/>
                </a:solidFill>
                <a:latin typeface="Garamond" panose="02020404030301010803" pitchFamily="18" charset="0"/>
              </a:rPr>
              <a:t>-parti Párizs”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xmlns="" id="{451C09BA-27A2-48C3-AE6F-789EC0E45C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16" b="5976"/>
          <a:stretch/>
        </p:blipFill>
        <p:spPr>
          <a:xfrm>
            <a:off x="794538" y="1723430"/>
            <a:ext cx="1980000" cy="2550002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xmlns="" id="{21485FD7-ECCB-4A9F-9EB3-897CEA45C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462" y="1723430"/>
            <a:ext cx="1980000" cy="2550002"/>
          </a:xfrm>
          <a:prstGeom prst="rect">
            <a:avLst/>
          </a:prstGeom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xmlns="" id="{8894AA7B-8605-4419-8560-CCE805660E6E}"/>
              </a:ext>
            </a:extLst>
          </p:cNvPr>
          <p:cNvSpPr txBox="1"/>
          <p:nvPr/>
        </p:nvSpPr>
        <p:spPr>
          <a:xfrm>
            <a:off x="1005197" y="4366796"/>
            <a:ext cx="15586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  <a:t>Pázmány Péter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xmlns="" id="{E48B8437-0E6C-4763-A9C9-3647F1196929}"/>
              </a:ext>
            </a:extLst>
          </p:cNvPr>
          <p:cNvSpPr txBox="1"/>
          <p:nvPr/>
        </p:nvSpPr>
        <p:spPr>
          <a:xfrm>
            <a:off x="6530527" y="4366796"/>
            <a:ext cx="1657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  <a:t>Janus Pannonius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xmlns="" id="{75843CC6-6B90-4099-9DD5-D73106F1EB96}"/>
              </a:ext>
            </a:extLst>
          </p:cNvPr>
          <p:cNvSpPr txBox="1"/>
          <p:nvPr/>
        </p:nvSpPr>
        <p:spPr>
          <a:xfrm>
            <a:off x="3857623" y="4967881"/>
            <a:ext cx="1428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  <a:t>Ady Endre</a:t>
            </a:r>
          </a:p>
        </p:txBody>
      </p:sp>
      <p:pic>
        <p:nvPicPr>
          <p:cNvPr id="11" name="Kép 10" descr="A képen személy, férfi, beltéri, keresés látható&#10;&#10;A leírás nagyon megbízható">
            <a:extLst>
              <a:ext uri="{FF2B5EF4-FFF2-40B4-BE49-F238E27FC236}">
                <a16:creationId xmlns:a16="http://schemas.microsoft.com/office/drawing/2014/main" xmlns="" id="{4D5C1DE6-EEC1-4A26-999B-8A1D63C9D0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4"/>
          <a:stretch/>
        </p:blipFill>
        <p:spPr>
          <a:xfrm>
            <a:off x="3582000" y="2305389"/>
            <a:ext cx="1979999" cy="255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7980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 descr="A képen fa, kültéri, épület, égbolt látható&#10;&#10;A leírás teljesen megbízható">
            <a:extLst>
              <a:ext uri="{FF2B5EF4-FFF2-40B4-BE49-F238E27FC236}">
                <a16:creationId xmlns:a16="http://schemas.microsoft.com/office/drawing/2014/main" xmlns="" id="{F8846989-5544-406B-916D-80F1DDAA8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095"/>
            <a:ext cx="9144000" cy="5143500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xmlns="" id="{8701C4A0-68A8-4328-8B30-E8E623DAEC85}"/>
              </a:ext>
            </a:extLst>
          </p:cNvPr>
          <p:cNvSpPr txBox="1"/>
          <p:nvPr/>
        </p:nvSpPr>
        <p:spPr>
          <a:xfrm>
            <a:off x="2721764" y="5705788"/>
            <a:ext cx="4065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>
                <a:solidFill>
                  <a:srgbClr val="A35E33"/>
                </a:solidFill>
                <a:latin typeface="Garamond" panose="02020404030301010803" pitchFamily="18" charset="0"/>
              </a:rPr>
              <a:t>Ady Endre Múzeum</a:t>
            </a:r>
          </a:p>
        </p:txBody>
      </p:sp>
      <p:pic>
        <p:nvPicPr>
          <p:cNvPr id="14" name="Kép 13">
            <a:extLst>
              <a:ext uri="{FF2B5EF4-FFF2-40B4-BE49-F238E27FC236}">
                <a16:creationId xmlns:a16="http://schemas.microsoft.com/office/drawing/2014/main" xmlns="" id="{CB796629-434E-4B35-A36F-910A32760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409" y="314766"/>
            <a:ext cx="3485305" cy="2328500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xmlns="" id="{57D348EC-5867-4226-A41D-5B72416109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696" r="-158" b="696"/>
          <a:stretch/>
        </p:blipFill>
        <p:spPr>
          <a:xfrm>
            <a:off x="900854" y="3640202"/>
            <a:ext cx="3488860" cy="2328499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xmlns="" id="{48E37A53-8B43-4FB5-A187-76E5295C49C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98"/>
          <a:stretch/>
        </p:blipFill>
        <p:spPr>
          <a:xfrm>
            <a:off x="4754288" y="319778"/>
            <a:ext cx="3485306" cy="2323488"/>
          </a:xfrm>
          <a:prstGeom prst="rect">
            <a:avLst/>
          </a:prstGeom>
        </p:spPr>
      </p:pic>
      <p:sp>
        <p:nvSpPr>
          <p:cNvPr id="18" name="Szövegdoboz 17">
            <a:extLst>
              <a:ext uri="{FF2B5EF4-FFF2-40B4-BE49-F238E27FC236}">
                <a16:creationId xmlns:a16="http://schemas.microsoft.com/office/drawing/2014/main" xmlns="" id="{1C7424D3-2FC6-4A44-9B60-51F2DB75D3FB}"/>
              </a:ext>
            </a:extLst>
          </p:cNvPr>
          <p:cNvSpPr txBox="1"/>
          <p:nvPr/>
        </p:nvSpPr>
        <p:spPr>
          <a:xfrm>
            <a:off x="5116690" y="2764221"/>
            <a:ext cx="296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err="1">
                <a:solidFill>
                  <a:srgbClr val="A35E33"/>
                </a:solidFill>
                <a:latin typeface="Garamond" panose="02020404030301010803" pitchFamily="18" charset="0"/>
              </a:rPr>
              <a:t>Sztarill</a:t>
            </a:r>
            <a: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  <a:t>-palota</a:t>
            </a:r>
            <a:b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</a:br>
            <a: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  <a:t>(</a:t>
            </a:r>
            <a:r>
              <a:rPr lang="hu-HU" b="1" dirty="0" err="1">
                <a:solidFill>
                  <a:srgbClr val="A35E33"/>
                </a:solidFill>
                <a:latin typeface="Garamond" panose="02020404030301010803" pitchFamily="18" charset="0"/>
              </a:rPr>
              <a:t>Emke</a:t>
            </a:r>
            <a: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  <a:t> </a:t>
            </a:r>
            <a:r>
              <a:rPr lang="hu-HU" b="1">
                <a:solidFill>
                  <a:srgbClr val="A35E33"/>
                </a:solidFill>
                <a:latin typeface="Garamond" panose="02020404030301010803" pitchFamily="18" charset="0"/>
              </a:rPr>
              <a:t>kávéház</a:t>
            </a:r>
            <a: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  <a:t>)</a:t>
            </a: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xmlns="" id="{22E0304A-0E8F-4600-B146-FF629716EACF}"/>
              </a:ext>
            </a:extLst>
          </p:cNvPr>
          <p:cNvSpPr txBox="1"/>
          <p:nvPr/>
        </p:nvSpPr>
        <p:spPr>
          <a:xfrm>
            <a:off x="5055035" y="6074292"/>
            <a:ext cx="3090052" cy="375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  <a:t>Nagyváradi városháza</a:t>
            </a:r>
          </a:p>
        </p:txBody>
      </p:sp>
      <p:sp>
        <p:nvSpPr>
          <p:cNvPr id="20" name="Szövegdoboz 19">
            <a:extLst>
              <a:ext uri="{FF2B5EF4-FFF2-40B4-BE49-F238E27FC236}">
                <a16:creationId xmlns:a16="http://schemas.microsoft.com/office/drawing/2014/main" xmlns="" id="{B74BFB7D-0BE2-430C-8ACF-B611935287F3}"/>
              </a:ext>
            </a:extLst>
          </p:cNvPr>
          <p:cNvSpPr txBox="1"/>
          <p:nvPr/>
        </p:nvSpPr>
        <p:spPr>
          <a:xfrm>
            <a:off x="1478648" y="6074293"/>
            <a:ext cx="2333271" cy="375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  <a:t>Állami Színház</a:t>
            </a:r>
          </a:p>
        </p:txBody>
      </p:sp>
      <p:pic>
        <p:nvPicPr>
          <p:cNvPr id="21" name="Kép 20" descr="A képen égbolt, kültéri, épület látható&#10;&#10;A leírás teljesen megbízható">
            <a:extLst>
              <a:ext uri="{FF2B5EF4-FFF2-40B4-BE49-F238E27FC236}">
                <a16:creationId xmlns:a16="http://schemas.microsoft.com/office/drawing/2014/main" xmlns="" id="{AF007EAE-5A89-46F3-9D74-BF9E46D052E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7"/>
          <a:stretch/>
        </p:blipFill>
        <p:spPr>
          <a:xfrm>
            <a:off x="4754288" y="3677855"/>
            <a:ext cx="3485306" cy="2275017"/>
          </a:xfrm>
          <a:prstGeom prst="rect">
            <a:avLst/>
          </a:prstGeom>
        </p:spPr>
      </p:pic>
      <p:sp>
        <p:nvSpPr>
          <p:cNvPr id="22" name="Szövegdoboz 21">
            <a:extLst>
              <a:ext uri="{FF2B5EF4-FFF2-40B4-BE49-F238E27FC236}">
                <a16:creationId xmlns:a16="http://schemas.microsoft.com/office/drawing/2014/main" xmlns="" id="{148C73DA-B483-4B6C-8AFC-561F87B9FEF4}"/>
              </a:ext>
            </a:extLst>
          </p:cNvPr>
          <p:cNvSpPr txBox="1"/>
          <p:nvPr/>
        </p:nvSpPr>
        <p:spPr>
          <a:xfrm>
            <a:off x="1161912" y="2695230"/>
            <a:ext cx="2966742" cy="375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  <a:t>Stern-palota</a:t>
            </a:r>
          </a:p>
        </p:txBody>
      </p:sp>
    </p:spTree>
    <p:extLst>
      <p:ext uri="{BB962C8B-B14F-4D97-AF65-F5344CB8AC3E}">
        <p14:creationId xmlns:p14="http://schemas.microsoft.com/office/powerpoint/2010/main" val="3225498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 descr="A képen szöveg, újság látható&#10;&#10;A leírás teljesen megbízható">
            <a:extLst>
              <a:ext uri="{FF2B5EF4-FFF2-40B4-BE49-F238E27FC236}">
                <a16:creationId xmlns:a16="http://schemas.microsoft.com/office/drawing/2014/main" xmlns="" id="{02952722-255D-489C-B862-DF95D9D3F0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2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6887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AFB085C2-8D18-466D-8BC4-F2C267BAC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2303"/>
            <a:ext cx="7886700" cy="670123"/>
          </a:xfrm>
        </p:spPr>
        <p:txBody>
          <a:bodyPr>
            <a:normAutofit/>
          </a:bodyPr>
          <a:lstStyle/>
          <a:p>
            <a:pPr algn="ctr"/>
            <a:r>
              <a:rPr lang="hu-HU" sz="4000" dirty="0">
                <a:solidFill>
                  <a:srgbClr val="A35E33"/>
                </a:solidFill>
                <a:latin typeface="Algerian" panose="04020705040A02060702" pitchFamily="82" charset="0"/>
              </a:rPr>
              <a:t>TEMPLOMOK SOKASÁGA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xmlns="" id="{E7A1BAAA-CC85-4D0F-822B-C87891C2AA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565"/>
          <a:stretch/>
        </p:blipFill>
        <p:spPr>
          <a:xfrm>
            <a:off x="488687" y="1442452"/>
            <a:ext cx="2476658" cy="1800000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xmlns="" id="{99FEEEA6-4C54-4ABE-A71B-B187F86AB926}"/>
              </a:ext>
            </a:extLst>
          </p:cNvPr>
          <p:cNvSpPr txBox="1"/>
          <p:nvPr/>
        </p:nvSpPr>
        <p:spPr>
          <a:xfrm>
            <a:off x="367773" y="3292382"/>
            <a:ext cx="2718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  <a:t>Görög katolikus</a:t>
            </a:r>
            <a:b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</a:br>
            <a: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  <a:t>püspöki palota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xmlns="" id="{50FC2A80-5CA3-4BB4-8D21-A0EF77F96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656" y="1442452"/>
            <a:ext cx="2476657" cy="18000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E0EEF227-BBD8-4F85-9E63-CA0D43A824F8}"/>
              </a:ext>
            </a:extLst>
          </p:cNvPr>
          <p:cNvSpPr txBox="1"/>
          <p:nvPr/>
        </p:nvSpPr>
        <p:spPr>
          <a:xfrm>
            <a:off x="6178656" y="3292382"/>
            <a:ext cx="2432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  <a:t>Római katolikus</a:t>
            </a:r>
            <a:b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</a:br>
            <a: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  <a:t>püspöki palota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xmlns="" id="{572A34E7-D3C9-4512-A546-44B35632D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8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40800" y="2597434"/>
            <a:ext cx="2462400" cy="324000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xmlns="" id="{B8076773-6B0E-4587-BE78-73F0D5D7F98F}"/>
              </a:ext>
            </a:extLst>
          </p:cNvPr>
          <p:cNvSpPr txBox="1"/>
          <p:nvPr/>
        </p:nvSpPr>
        <p:spPr>
          <a:xfrm>
            <a:off x="3340800" y="5926442"/>
            <a:ext cx="2462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b="1" dirty="0">
                <a:solidFill>
                  <a:srgbClr val="A35E33"/>
                </a:solidFill>
                <a:latin typeface="Garamond" panose="02020404030301010803" pitchFamily="18" charset="0"/>
              </a:rPr>
              <a:t>ortodox Holdas templom</a:t>
            </a:r>
          </a:p>
        </p:txBody>
      </p:sp>
      <p:pic>
        <p:nvPicPr>
          <p:cNvPr id="12" name="Kép 11" descr="A képen égbolt, épület, kültéri látható&#10;&#10;A leírás teljesen megbízható">
            <a:extLst>
              <a:ext uri="{FF2B5EF4-FFF2-40B4-BE49-F238E27FC236}">
                <a16:creationId xmlns:a16="http://schemas.microsoft.com/office/drawing/2014/main" xmlns="" id="{B44C2FA9-8423-462F-9B72-B11763CD2A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87" y="488273"/>
            <a:ext cx="8166626" cy="539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5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3ECDA30F-10CE-4ADC-B7D1-343E966B66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799" y="2546604"/>
            <a:ext cx="7772400" cy="988705"/>
          </a:xfrm>
        </p:spPr>
        <p:txBody>
          <a:bodyPr/>
          <a:lstStyle/>
          <a:p>
            <a:r>
              <a:rPr lang="hu-HU" b="1" dirty="0">
                <a:solidFill>
                  <a:srgbClr val="A35E33"/>
                </a:solidFill>
                <a:latin typeface="Garamond" panose="02020404030301010803" pitchFamily="18" charset="0"/>
              </a:rPr>
              <a:t>Köszönjük a figyelmet!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xmlns="" id="{17DE57F5-2995-4952-A5B1-DA71C54F3AE5}"/>
              </a:ext>
            </a:extLst>
          </p:cNvPr>
          <p:cNvSpPr txBox="1"/>
          <p:nvPr/>
        </p:nvSpPr>
        <p:spPr>
          <a:xfrm>
            <a:off x="2288200" y="3535309"/>
            <a:ext cx="4567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400" dirty="0">
                <a:solidFill>
                  <a:srgbClr val="A35E33"/>
                </a:solidFill>
                <a:latin typeface="Garamond" panose="02020404030301010803" pitchFamily="18" charset="0"/>
              </a:rPr>
              <a:t>Baranyi Bernadett és Köteles Kristóf</a:t>
            </a:r>
          </a:p>
        </p:txBody>
      </p:sp>
    </p:spTree>
    <p:extLst>
      <p:ext uri="{BB962C8B-B14F-4D97-AF65-F5344CB8AC3E}">
        <p14:creationId xmlns:p14="http://schemas.microsoft.com/office/powerpoint/2010/main" val="208347664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</TotalTime>
  <Words>67</Words>
  <Application>Microsoft Macintosh PowerPoint</Application>
  <PresentationFormat>Diavetítés a képernyőre (4:3 oldalarány)</PresentationFormat>
  <Paragraphs>21</Paragraphs>
  <Slides>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14" baseType="lpstr">
      <vt:lpstr>Algerian</vt:lpstr>
      <vt:lpstr>Bahnschrift</vt:lpstr>
      <vt:lpstr>Calibri</vt:lpstr>
      <vt:lpstr>Calibri Light</vt:lpstr>
      <vt:lpstr>Garamond</vt:lpstr>
      <vt:lpstr>Arial</vt:lpstr>
      <vt:lpstr>Office-téma</vt:lpstr>
      <vt:lpstr>Nagyvárad</vt:lpstr>
      <vt:lpstr>PowerPoint bemutató</vt:lpstr>
      <vt:lpstr>Híres lakók és szülöttek</vt:lpstr>
      <vt:lpstr>PowerPoint bemutató</vt:lpstr>
      <vt:lpstr>PowerPoint bemutató</vt:lpstr>
      <vt:lpstr>TEMPLOMOK SOKASÁGA</vt:lpstr>
      <vt:lpstr>Köszönjük a figyelmet!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CUPCAKE</dc:creator>
  <cp:lastModifiedBy>Microsoft Office-felhasználó</cp:lastModifiedBy>
  <cp:revision>28</cp:revision>
  <dcterms:created xsi:type="dcterms:W3CDTF">2018-05-20T16:47:30Z</dcterms:created>
  <dcterms:modified xsi:type="dcterms:W3CDTF">2018-05-21T18:13:18Z</dcterms:modified>
</cp:coreProperties>
</file>