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58" r:id="rId10"/>
    <p:sldId id="257" r:id="rId11"/>
    <p:sldId id="260" r:id="rId12"/>
    <p:sldId id="274" r:id="rId13"/>
    <p:sldId id="266" r:id="rId14"/>
    <p:sldId id="259" r:id="rId15"/>
    <p:sldId id="263" r:id="rId16"/>
    <p:sldId id="264" r:id="rId17"/>
    <p:sldId id="265" r:id="rId18"/>
    <p:sldId id="275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9400"/>
    <a:srgbClr val="7BC75D"/>
    <a:srgbClr val="F1B7FD"/>
    <a:srgbClr val="E3DE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3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8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92FC496-F72B-44D6-979E-F1EBC54FCB5D}" type="datetimeFigureOut">
              <a:rPr lang="hu-HU" smtClean="0"/>
              <a:t>2018. 05. 22.</a:t>
            </a:fld>
            <a:endParaRPr lang="hu-H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E0EB832-9CF7-4F9C-A1E9-D6B7308671FF}" type="slidenum">
              <a:rPr lang="hu-HU" smtClean="0"/>
              <a:t>‹#›</a:t>
            </a:fld>
            <a:endParaRPr lang="hu-H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604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FC496-F72B-44D6-979E-F1EBC54FCB5D}" type="datetimeFigureOut">
              <a:rPr lang="hu-HU" smtClean="0"/>
              <a:t>2018. 05. 22.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B832-9CF7-4F9C-A1E9-D6B7308671F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52373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FC496-F72B-44D6-979E-F1EBC54FCB5D}" type="datetimeFigureOut">
              <a:rPr lang="hu-HU" smtClean="0"/>
              <a:t>2018. 05. 22.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B832-9CF7-4F9C-A1E9-D6B7308671F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82326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FC496-F72B-44D6-979E-F1EBC54FCB5D}" type="datetimeFigureOut">
              <a:rPr lang="hu-HU" smtClean="0"/>
              <a:t>2018. 05. 22.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B832-9CF7-4F9C-A1E9-D6B7308671F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39479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FC496-F72B-44D6-979E-F1EBC54FCB5D}" type="datetimeFigureOut">
              <a:rPr lang="hu-HU" smtClean="0"/>
              <a:t>2018. 05. 22.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B832-9CF7-4F9C-A1E9-D6B7308671F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38323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FC496-F72B-44D6-979E-F1EBC54FCB5D}" type="datetimeFigureOut">
              <a:rPr lang="hu-HU" smtClean="0"/>
              <a:t>2018. 05. 22.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B832-9CF7-4F9C-A1E9-D6B7308671FF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624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FC496-F72B-44D6-979E-F1EBC54FCB5D}" type="datetimeFigureOut">
              <a:rPr lang="hu-HU" smtClean="0"/>
              <a:t>2018. 05. 22.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B832-9CF7-4F9C-A1E9-D6B7308671F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04654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FC496-F72B-44D6-979E-F1EBC54FCB5D}" type="datetimeFigureOut">
              <a:rPr lang="hu-HU" smtClean="0"/>
              <a:t>2018. 05. 22.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B832-9CF7-4F9C-A1E9-D6B7308671F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01981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FC496-F72B-44D6-979E-F1EBC54FCB5D}" type="datetimeFigureOut">
              <a:rPr lang="hu-HU" smtClean="0"/>
              <a:t>2018. 05. 22.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B832-9CF7-4F9C-A1E9-D6B7308671F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37900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FC496-F72B-44D6-979E-F1EBC54FCB5D}" type="datetimeFigureOut">
              <a:rPr lang="hu-HU" smtClean="0"/>
              <a:t>2018. 05. 22.</a:t>
            </a:fld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B832-9CF7-4F9C-A1E9-D6B7308671FF}" type="slidenum">
              <a:rPr lang="hu-HU" smtClean="0"/>
              <a:t>‹#›</a:t>
            </a:fld>
            <a:endParaRPr lang="hu-H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1404567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FC496-F72B-44D6-979E-F1EBC54FCB5D}" type="datetimeFigureOut">
              <a:rPr lang="hu-HU" smtClean="0"/>
              <a:t>2018. 05. 22.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B832-9CF7-4F9C-A1E9-D6B7308671F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4240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92FC496-F72B-44D6-979E-F1EBC54FCB5D}" type="datetimeFigureOut">
              <a:rPr lang="hu-HU" smtClean="0"/>
              <a:t>2018. 05. 22.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E0EB832-9CF7-4F9C-A1E9-D6B7308671F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09427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E087A0-1AF2-40E0-9547-77324E2D1C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3365" y="3019645"/>
            <a:ext cx="3313355" cy="1488558"/>
          </a:xfrm>
        </p:spPr>
        <p:txBody>
          <a:bodyPr>
            <a:normAutofit/>
          </a:bodyPr>
          <a:lstStyle/>
          <a:p>
            <a:pPr algn="ctr"/>
            <a:r>
              <a:rPr lang="hu-HU" sz="4400" dirty="0" err="1"/>
              <a:t>Szováta</a:t>
            </a:r>
            <a:r>
              <a:rPr lang="hu-HU" sz="4400" dirty="0"/>
              <a:t> és </a:t>
            </a:r>
            <a:r>
              <a:rPr lang="hu-HU" sz="4400" dirty="0" err="1"/>
              <a:t>Parajd</a:t>
            </a:r>
            <a:endParaRPr lang="hu-HU" sz="4400" dirty="0"/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E391F3F9-77D0-4E6E-8B47-9947F0906D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33365" y="4965405"/>
            <a:ext cx="3309803" cy="1120353"/>
          </a:xfrm>
        </p:spPr>
        <p:txBody>
          <a:bodyPr>
            <a:normAutofit lnSpcReduction="10000"/>
          </a:bodyPr>
          <a:lstStyle/>
          <a:p>
            <a:pPr algn="ctr"/>
            <a:r>
              <a:rPr lang="hu-HU" sz="2000" spc="500" dirty="0"/>
              <a:t>Lukács Laura</a:t>
            </a:r>
          </a:p>
          <a:p>
            <a:pPr algn="ctr"/>
            <a:r>
              <a:rPr lang="hu-HU" sz="2000" spc="500" dirty="0"/>
              <a:t>Pallagi Norbert</a:t>
            </a:r>
          </a:p>
          <a:p>
            <a:pPr algn="ctr"/>
            <a:r>
              <a:rPr lang="hu-HU" sz="2000" spc="500" dirty="0" err="1"/>
              <a:t>Steigler</a:t>
            </a:r>
            <a:r>
              <a:rPr lang="hu-HU" sz="2000" spc="500" dirty="0"/>
              <a:t> Ádám</a:t>
            </a:r>
          </a:p>
        </p:txBody>
      </p:sp>
    </p:spTree>
    <p:extLst>
      <p:ext uri="{BB962C8B-B14F-4D97-AF65-F5344CB8AC3E}">
        <p14:creationId xmlns:p14="http://schemas.microsoft.com/office/powerpoint/2010/main" val="276293211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08912" cy="1033184"/>
          </a:xfrm>
        </p:spPr>
        <p:txBody>
          <a:bodyPr>
            <a:noAutofit/>
          </a:bodyPr>
          <a:lstStyle/>
          <a:p>
            <a:pPr algn="ctr"/>
            <a:r>
              <a:rPr lang="hu-HU" sz="6000" spc="1000" dirty="0" err="1"/>
              <a:t>Sószoros</a:t>
            </a:r>
            <a:endParaRPr lang="hu-HU" sz="6000" spc="10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39552" y="2276872"/>
            <a:ext cx="5832648" cy="352839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hu-HU" dirty="0"/>
              <a:t>Korond-patak szurdokvölgye</a:t>
            </a:r>
          </a:p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hu-HU" dirty="0"/>
              <a:t>Só-hegy délnyugati részén található</a:t>
            </a:r>
          </a:p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hu-HU" dirty="0"/>
              <a:t>1700-as években is már csodálták</a:t>
            </a:r>
          </a:p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hu-HU" dirty="0"/>
              <a:t>Kialakulásában a </a:t>
            </a:r>
            <a:r>
              <a:rPr lang="hu-HU" dirty="0" err="1"/>
              <a:t>sóvágók</a:t>
            </a:r>
            <a:r>
              <a:rPr lang="hu-HU" dirty="0"/>
              <a:t> munkája is közrejátszott</a:t>
            </a:r>
          </a:p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hu-HU" dirty="0"/>
              <a:t>Tavacskák,  tóláncok, majd a </a:t>
            </a:r>
            <a:r>
              <a:rPr lang="hu-HU" dirty="0" err="1"/>
              <a:t>Sószoros</a:t>
            </a:r>
            <a:r>
              <a:rPr lang="hu-HU" dirty="0"/>
              <a:t> alakult ki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4716016" y="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spc="1000" dirty="0">
                <a:solidFill>
                  <a:schemeClr val="bg1"/>
                </a:solidFill>
                <a:latin typeface="Corbel" pitchFamily="34" charset="0"/>
              </a:rPr>
              <a:t>PARAJD</a:t>
            </a:r>
          </a:p>
        </p:txBody>
      </p:sp>
      <p:sp>
        <p:nvSpPr>
          <p:cNvPr id="1026" name="AutoShape 2" descr="KÃ©ptalÃ¡lat a kÃ¶vetkezÅre: âsÃ³szorosâ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28" name="AutoShape 4" descr="KÃ©ptalÃ¡lat a kÃ¶vetkezÅre: âsÃ³szorosâ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pic>
        <p:nvPicPr>
          <p:cNvPr id="1030" name="Picture 6" descr="KÃ©ptalÃ¡lat a kÃ¶vetkezÅre: âsÃ³szorosâ"/>
          <p:cNvPicPr>
            <a:picLocks noChangeAspect="1" noChangeArrowheads="1"/>
          </p:cNvPicPr>
          <p:nvPr/>
        </p:nvPicPr>
        <p:blipFill>
          <a:blip r:embed="rId2" cstate="print"/>
          <a:srcRect l="14372" r="5143"/>
          <a:stretch>
            <a:fillRect/>
          </a:stretch>
        </p:blipFill>
        <p:spPr bwMode="auto">
          <a:xfrm>
            <a:off x="6444208" y="2319089"/>
            <a:ext cx="2016224" cy="334215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0753859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67544" y="883648"/>
            <a:ext cx="8208912" cy="1033184"/>
          </a:xfrm>
        </p:spPr>
        <p:txBody>
          <a:bodyPr>
            <a:noAutofit/>
          </a:bodyPr>
          <a:lstStyle/>
          <a:p>
            <a:pPr algn="ctr"/>
            <a:r>
              <a:rPr lang="hu-HU" sz="6000" spc="1000" dirty="0" err="1"/>
              <a:t>Rapsonné</a:t>
            </a:r>
            <a:r>
              <a:rPr lang="hu-HU" sz="6000" spc="1000" dirty="0"/>
              <a:t> útja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4716016" y="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spc="1000" dirty="0">
                <a:solidFill>
                  <a:schemeClr val="bg1"/>
                </a:solidFill>
                <a:latin typeface="Corbel" pitchFamily="34" charset="0"/>
              </a:rPr>
              <a:t>PARAJD</a:t>
            </a:r>
          </a:p>
        </p:txBody>
      </p:sp>
      <p:sp>
        <p:nvSpPr>
          <p:cNvPr id="1026" name="AutoShape 2" descr="KÃ©ptalÃ¡lat a kÃ¶vetkezÅre: âsÃ³szorosâ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28" name="AutoShape 4" descr="KÃ©ptalÃ¡lat a kÃ¶vetkezÅre: âsÃ³szorosâ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pic>
        <p:nvPicPr>
          <p:cNvPr id="17410" name="Picture 2" descr="KÃ©ptalÃ¡lat a kÃ¶vetkezÅre: âRapsonnÃ© utjaâ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88840"/>
            <a:ext cx="7200800" cy="4464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3953673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extLst>
              <a:ext uri="{FF2B5EF4-FFF2-40B4-BE49-F238E27FC236}">
                <a16:creationId xmlns:a16="http://schemas.microsoft.com/office/drawing/2014/main" id="{C130ECE5-4223-4B6E-8E16-81A0DA750BCB}"/>
              </a:ext>
            </a:extLst>
          </p:cNvPr>
          <p:cNvSpPr txBox="1"/>
          <p:nvPr/>
        </p:nvSpPr>
        <p:spPr>
          <a:xfrm>
            <a:off x="2594215" y="1056122"/>
            <a:ext cx="42436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60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Firtos</a:t>
            </a:r>
            <a:r>
              <a:rPr lang="hu-HU" sz="3200" dirty="0"/>
              <a:t> </a:t>
            </a:r>
            <a:r>
              <a:rPr lang="hu-HU" sz="60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lova</a:t>
            </a:r>
          </a:p>
        </p:txBody>
      </p:sp>
      <p:pic>
        <p:nvPicPr>
          <p:cNvPr id="6" name="Kép 5" descr="A képen fénykép, játék, beltéri, különböző látható&#10;&#10;A leírás nagyon megbízható">
            <a:extLst>
              <a:ext uri="{FF2B5EF4-FFF2-40B4-BE49-F238E27FC236}">
                <a16:creationId xmlns:a16="http://schemas.microsoft.com/office/drawing/2014/main" id="{928691DD-3905-44F4-AAE6-641F3DB71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643" y="2453833"/>
            <a:ext cx="5344713" cy="3909891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C1F330AB-688D-4C90-AE01-E59959D1B668}"/>
              </a:ext>
            </a:extLst>
          </p:cNvPr>
          <p:cNvSpPr txBox="1"/>
          <p:nvPr/>
        </p:nvSpPr>
        <p:spPr>
          <a:xfrm>
            <a:off x="4716016" y="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spc="1000" dirty="0">
                <a:solidFill>
                  <a:schemeClr val="bg1"/>
                </a:solidFill>
                <a:latin typeface="Corbel" pitchFamily="34" charset="0"/>
              </a:rPr>
              <a:t>PARAJD</a:t>
            </a:r>
          </a:p>
        </p:txBody>
      </p:sp>
    </p:spTree>
    <p:extLst>
      <p:ext uri="{BB962C8B-B14F-4D97-AF65-F5344CB8AC3E}">
        <p14:creationId xmlns:p14="http://schemas.microsoft.com/office/powerpoint/2010/main" val="2436835907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6CEED0F-575D-4788-807A-408FA35D6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256" y="454025"/>
            <a:ext cx="7024744" cy="1143000"/>
          </a:xfrm>
        </p:spPr>
        <p:txBody>
          <a:bodyPr/>
          <a:lstStyle/>
          <a:p>
            <a:pPr algn="ctr"/>
            <a:r>
              <a:rPr lang="hu-HU" dirty="0"/>
              <a:t>A </a:t>
            </a:r>
            <a:r>
              <a:rPr lang="hu-HU" dirty="0" err="1"/>
              <a:t>parajdi</a:t>
            </a:r>
            <a:r>
              <a:rPr lang="hu-HU" dirty="0"/>
              <a:t> sóbánya</a:t>
            </a:r>
          </a:p>
        </p:txBody>
      </p:sp>
      <p:pic>
        <p:nvPicPr>
          <p:cNvPr id="5" name="Tartalom helye 4" descr="A képen fa, kültéri, talaj látható&#10;&#10;A leírás teljesen megbízható">
            <a:extLst>
              <a:ext uri="{FF2B5EF4-FFF2-40B4-BE49-F238E27FC236}">
                <a16:creationId xmlns:a16="http://schemas.microsoft.com/office/drawing/2014/main" id="{330A757B-F224-40FE-8391-6E45DA1B80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365" y="2051050"/>
            <a:ext cx="6205269" cy="4138139"/>
          </a:xfr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160A19F4-2AF5-4CFC-BC40-75C4DFF309E3}"/>
              </a:ext>
            </a:extLst>
          </p:cNvPr>
          <p:cNvSpPr txBox="1"/>
          <p:nvPr/>
        </p:nvSpPr>
        <p:spPr>
          <a:xfrm>
            <a:off x="4742120" y="0"/>
            <a:ext cx="3338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cap="all" spc="1000" dirty="0">
                <a:solidFill>
                  <a:schemeClr val="bg1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Sóbánya</a:t>
            </a:r>
          </a:p>
        </p:txBody>
      </p:sp>
    </p:spTree>
    <p:extLst>
      <p:ext uri="{BB962C8B-B14F-4D97-AF65-F5344CB8AC3E}">
        <p14:creationId xmlns:p14="http://schemas.microsoft.com/office/powerpoint/2010/main" val="2565902101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 descr="A képen talaj, kültéri, épület látható&#10;&#10;A leírás teljesen megbízható">
            <a:extLst>
              <a:ext uri="{FF2B5EF4-FFF2-40B4-BE49-F238E27FC236}">
                <a16:creationId xmlns:a16="http://schemas.microsoft.com/office/drawing/2014/main" id="{A4DD958B-C859-4CE8-AB17-39FCD5FE5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61537"/>
            <a:ext cx="3668233" cy="2751175"/>
          </a:xfrm>
          <a:prstGeom prst="rect">
            <a:avLst/>
          </a:prstGeom>
          <a:ln>
            <a:solidFill>
              <a:srgbClr val="6F9400"/>
            </a:solidFill>
          </a:ln>
        </p:spPr>
      </p:pic>
      <p:pic>
        <p:nvPicPr>
          <p:cNvPr id="8" name="Kép 7" descr="A képen fa, kültéri, fű, talaj látható&#10;&#10;A leírás teljesen megbízható">
            <a:extLst>
              <a:ext uri="{FF2B5EF4-FFF2-40B4-BE49-F238E27FC236}">
                <a16:creationId xmlns:a16="http://schemas.microsoft.com/office/drawing/2014/main" id="{9C0A5A35-BBAA-4DF1-9F7F-68B954051E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692300"/>
            <a:ext cx="3668233" cy="2443100"/>
          </a:xfrm>
          <a:prstGeom prst="rect">
            <a:avLst/>
          </a:prstGeom>
        </p:spPr>
      </p:pic>
      <p:sp>
        <p:nvSpPr>
          <p:cNvPr id="9" name="Szövegdoboz 8">
            <a:extLst>
              <a:ext uri="{FF2B5EF4-FFF2-40B4-BE49-F238E27FC236}">
                <a16:creationId xmlns:a16="http://schemas.microsoft.com/office/drawing/2014/main" id="{C7CEE61D-0EC8-4B92-9261-EB196FFFED83}"/>
              </a:ext>
            </a:extLst>
          </p:cNvPr>
          <p:cNvSpPr txBox="1"/>
          <p:nvPr/>
        </p:nvSpPr>
        <p:spPr>
          <a:xfrm>
            <a:off x="4742120" y="0"/>
            <a:ext cx="3338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cap="all" spc="1000" dirty="0">
                <a:solidFill>
                  <a:schemeClr val="bg1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Sóbánya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633EF8C7-6A4C-4D2B-A49D-76648B37F891}"/>
              </a:ext>
            </a:extLst>
          </p:cNvPr>
          <p:cNvSpPr txBox="1"/>
          <p:nvPr/>
        </p:nvSpPr>
        <p:spPr>
          <a:xfrm>
            <a:off x="1031358" y="1443416"/>
            <a:ext cx="32004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Évi 400.000 látogató</a:t>
            </a:r>
          </a:p>
          <a:p>
            <a:pPr marL="285750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2700 méter mélységig elterülő sótömb</a:t>
            </a:r>
          </a:p>
          <a:p>
            <a:pPr marL="285750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13,9 milliárd tonna sótartalék</a:t>
            </a:r>
          </a:p>
          <a:p>
            <a:pPr marL="285750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16 °C  átlaghőmérséklet</a:t>
            </a:r>
          </a:p>
          <a:p>
            <a:endParaRPr lang="hu-HU" dirty="0"/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29745FFE-CBB4-4356-9B1E-7FB9A8DA6EAC}"/>
              </a:ext>
            </a:extLst>
          </p:cNvPr>
          <p:cNvSpPr txBox="1"/>
          <p:nvPr/>
        </p:nvSpPr>
        <p:spPr>
          <a:xfrm>
            <a:off x="1063256" y="876966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u="sng" dirty="0"/>
              <a:t>Általánosságban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1FAA58A9-D220-414C-A4D7-2C5F9C799E05}"/>
              </a:ext>
            </a:extLst>
          </p:cNvPr>
          <p:cNvSpPr txBox="1"/>
          <p:nvPr/>
        </p:nvSpPr>
        <p:spPr>
          <a:xfrm>
            <a:off x="1169581" y="3799449"/>
            <a:ext cx="2923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u="sng" dirty="0"/>
              <a:t>A kezdetek</a:t>
            </a: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E0DC8FCB-73A4-4F3A-A6B8-DCFE7F033E8B}"/>
              </a:ext>
            </a:extLst>
          </p:cNvPr>
          <p:cNvSpPr txBox="1"/>
          <p:nvPr/>
        </p:nvSpPr>
        <p:spPr>
          <a:xfrm>
            <a:off x="994144" y="4471576"/>
            <a:ext cx="333862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Sóbányászat a római kortól </a:t>
            </a:r>
          </a:p>
          <a:p>
            <a:pPr marL="285750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Felszíni fejtés </a:t>
            </a:r>
          </a:p>
          <a:p>
            <a:pPr marL="285750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Sós vízű tavak létrejötte</a:t>
            </a:r>
          </a:p>
        </p:txBody>
      </p:sp>
    </p:spTree>
    <p:extLst>
      <p:ext uri="{BB962C8B-B14F-4D97-AF65-F5344CB8AC3E}">
        <p14:creationId xmlns:p14="http://schemas.microsoft.com/office/powerpoint/2010/main" val="1860725081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A71F5A2-A2FE-44F1-8C1E-A4F6E4833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4424" y="693795"/>
            <a:ext cx="3300984" cy="1463040"/>
          </a:xfrm>
        </p:spPr>
        <p:txBody>
          <a:bodyPr/>
          <a:lstStyle/>
          <a:p>
            <a:r>
              <a:rPr lang="hu-HU" dirty="0"/>
              <a:t>A bánya a középkorban</a:t>
            </a:r>
          </a:p>
        </p:txBody>
      </p:sp>
      <p:pic>
        <p:nvPicPr>
          <p:cNvPr id="6" name="Kép helye 5" descr="A képen beltéri látható&#10;&#10;A leírás teljesen megbízható">
            <a:extLst>
              <a:ext uri="{FF2B5EF4-FFF2-40B4-BE49-F238E27FC236}">
                <a16:creationId xmlns:a16="http://schemas.microsoft.com/office/drawing/2014/main" id="{444C7B00-AFC9-435D-943D-6C39B7E79DF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2" r="9052"/>
          <a:stretch>
            <a:fillRect/>
          </a:stretch>
        </p:blipFill>
        <p:spPr/>
      </p:pic>
      <p:sp>
        <p:nvSpPr>
          <p:cNvPr id="4" name="Szöveg helye 3">
            <a:extLst>
              <a:ext uri="{FF2B5EF4-FFF2-40B4-BE49-F238E27FC236}">
                <a16:creationId xmlns:a16="http://schemas.microsoft.com/office/drawing/2014/main" id="{82EC39D2-4427-4018-A3DD-472D3D884B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4424" y="2984772"/>
            <a:ext cx="3300573" cy="2416568"/>
          </a:xfrm>
        </p:spPr>
        <p:txBody>
          <a:bodyPr>
            <a:normAutofit fontScale="77500" lnSpcReduction="20000"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2500" dirty="0"/>
              <a:t>15. Századtól Sóvidék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2500" dirty="0"/>
              <a:t>1562-ig szabad bányászat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2500" dirty="0"/>
              <a:t>1964-tól állami monopólium, bányák őrzése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2500" dirty="0"/>
              <a:t>Lovas felvonó </a:t>
            </a:r>
            <a:endParaRPr lang="hu-HU" dirty="0"/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5F63B103-3692-4C1D-ABE5-331A3C6B85A6}"/>
              </a:ext>
            </a:extLst>
          </p:cNvPr>
          <p:cNvSpPr txBox="1"/>
          <p:nvPr/>
        </p:nvSpPr>
        <p:spPr>
          <a:xfrm>
            <a:off x="4742120" y="0"/>
            <a:ext cx="3338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cap="all" spc="1000" dirty="0">
                <a:solidFill>
                  <a:schemeClr val="bg1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Sóbánya</a:t>
            </a:r>
          </a:p>
        </p:txBody>
      </p:sp>
    </p:spTree>
    <p:extLst>
      <p:ext uri="{BB962C8B-B14F-4D97-AF65-F5344CB8AC3E}">
        <p14:creationId xmlns:p14="http://schemas.microsoft.com/office/powerpoint/2010/main" val="2550380882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>
            <a:extLst>
              <a:ext uri="{FF2B5EF4-FFF2-40B4-BE49-F238E27FC236}">
                <a16:creationId xmlns:a16="http://schemas.microsoft.com/office/drawing/2014/main" id="{C949C718-8F05-4BA0-AD55-66435145B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790" y="685344"/>
            <a:ext cx="3304572" cy="1463153"/>
          </a:xfrm>
        </p:spPr>
        <p:txBody>
          <a:bodyPr/>
          <a:lstStyle/>
          <a:p>
            <a:r>
              <a:rPr lang="hu-HU" dirty="0"/>
              <a:t>A látogatási részleg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0FF7C9F9-F4A2-40B2-A66C-B1BFAABB9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00790" y="2424223"/>
            <a:ext cx="3298784" cy="3092451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1960-as évek óta gyógykezelésekre használják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A mai szintet 1980-ban nyitották meg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Játszóterek, üzletek, kávézók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Kalandpark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Kápolna</a:t>
            </a:r>
          </a:p>
        </p:txBody>
      </p:sp>
      <p:pic>
        <p:nvPicPr>
          <p:cNvPr id="8" name="Kép 7" descr="A képen asztal, szék, beltéri, talaj látható&#10;&#10;A leírás teljesen megbízható">
            <a:extLst>
              <a:ext uri="{FF2B5EF4-FFF2-40B4-BE49-F238E27FC236}">
                <a16:creationId xmlns:a16="http://schemas.microsoft.com/office/drawing/2014/main" id="{71EF5860-CCE6-4882-8EA0-97D024A52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26" y="3334402"/>
            <a:ext cx="3314527" cy="2483625"/>
          </a:xfrm>
          <a:prstGeom prst="rect">
            <a:avLst/>
          </a:prstGeom>
        </p:spPr>
      </p:pic>
      <p:sp>
        <p:nvSpPr>
          <p:cNvPr id="9" name="Szövegdoboz 8">
            <a:extLst>
              <a:ext uri="{FF2B5EF4-FFF2-40B4-BE49-F238E27FC236}">
                <a16:creationId xmlns:a16="http://schemas.microsoft.com/office/drawing/2014/main" id="{31E13A10-04B2-4707-B742-B2465955BFF3}"/>
              </a:ext>
            </a:extLst>
          </p:cNvPr>
          <p:cNvSpPr txBox="1"/>
          <p:nvPr/>
        </p:nvSpPr>
        <p:spPr>
          <a:xfrm>
            <a:off x="4742120" y="0"/>
            <a:ext cx="3338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cap="all" spc="1000" dirty="0">
                <a:solidFill>
                  <a:schemeClr val="bg1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Sóbánya</a:t>
            </a:r>
          </a:p>
        </p:txBody>
      </p:sp>
      <p:pic>
        <p:nvPicPr>
          <p:cNvPr id="13" name="Tartalom helye 12" descr="A képen épület, kültéri látható&#10;&#10;A leírás nagyon megbízható">
            <a:extLst>
              <a:ext uri="{FF2B5EF4-FFF2-40B4-BE49-F238E27FC236}">
                <a16:creationId xmlns:a16="http://schemas.microsoft.com/office/drawing/2014/main" id="{24858B83-B7B3-4434-B20E-0A99785E27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04" y="883544"/>
            <a:ext cx="3309550" cy="2207056"/>
          </a:xfrm>
        </p:spPr>
      </p:pic>
    </p:spTree>
    <p:extLst>
      <p:ext uri="{BB962C8B-B14F-4D97-AF65-F5344CB8AC3E}">
        <p14:creationId xmlns:p14="http://schemas.microsoft.com/office/powerpoint/2010/main" val="4118178260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rtalom helye 5" descr="A képen természet, kültéri, barlang látható&#10;&#10;A leírás nagyon megbízható">
            <a:extLst>
              <a:ext uri="{FF2B5EF4-FFF2-40B4-BE49-F238E27FC236}">
                <a16:creationId xmlns:a16="http://schemas.microsoft.com/office/drawing/2014/main" id="{2CBC72ED-5425-4DB7-A5BF-6AAB0D06ED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36" y="1282550"/>
            <a:ext cx="3219675" cy="4292899"/>
          </a:xfrm>
        </p:spPr>
      </p:pic>
      <p:sp>
        <p:nvSpPr>
          <p:cNvPr id="3" name="Cím 2">
            <a:extLst>
              <a:ext uri="{FF2B5EF4-FFF2-40B4-BE49-F238E27FC236}">
                <a16:creationId xmlns:a16="http://schemas.microsoft.com/office/drawing/2014/main" id="{47E92AA2-A6B2-4E38-B5BE-6F5019837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6592" y="743574"/>
            <a:ext cx="3304572" cy="830337"/>
          </a:xfrm>
        </p:spPr>
        <p:txBody>
          <a:bodyPr/>
          <a:lstStyle/>
          <a:p>
            <a:r>
              <a:rPr lang="hu-HU" dirty="0"/>
              <a:t>A 60-as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ECFCCB3B-2089-4922-98FC-EFA72A4AA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6592" y="2000197"/>
            <a:ext cx="3298784" cy="1517904"/>
          </a:xfrm>
        </p:spPr>
        <p:txBody>
          <a:bodyPr/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József Bánya kilátó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Borkóstoló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Bányavendéglő</a:t>
            </a:r>
          </a:p>
        </p:txBody>
      </p:sp>
      <p:pic>
        <p:nvPicPr>
          <p:cNvPr id="10" name="Kép 9" descr="A képen asztal, padló, beltéri, szoba látható&#10;&#10;A leírás teljesen megbízható">
            <a:extLst>
              <a:ext uri="{FF2B5EF4-FFF2-40B4-BE49-F238E27FC236}">
                <a16:creationId xmlns:a16="http://schemas.microsoft.com/office/drawing/2014/main" id="{A0F15413-0232-471F-98F5-AA8A86925D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592" y="3774266"/>
            <a:ext cx="2893385" cy="2170039"/>
          </a:xfrm>
          <a:prstGeom prst="rect">
            <a:avLst/>
          </a:prstGeom>
        </p:spPr>
      </p:pic>
      <p:sp>
        <p:nvSpPr>
          <p:cNvPr id="11" name="Szövegdoboz 10">
            <a:extLst>
              <a:ext uri="{FF2B5EF4-FFF2-40B4-BE49-F238E27FC236}">
                <a16:creationId xmlns:a16="http://schemas.microsoft.com/office/drawing/2014/main" id="{73CCDEC8-493E-4C0E-BBF1-FFA54ADEDAC1}"/>
              </a:ext>
            </a:extLst>
          </p:cNvPr>
          <p:cNvSpPr txBox="1"/>
          <p:nvPr/>
        </p:nvSpPr>
        <p:spPr>
          <a:xfrm>
            <a:off x="4742120" y="0"/>
            <a:ext cx="3338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cap="all" spc="1000" dirty="0">
                <a:solidFill>
                  <a:schemeClr val="bg1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Sóbánya</a:t>
            </a:r>
          </a:p>
        </p:txBody>
      </p:sp>
    </p:spTree>
    <p:extLst>
      <p:ext uri="{BB962C8B-B14F-4D97-AF65-F5344CB8AC3E}">
        <p14:creationId xmlns:p14="http://schemas.microsoft.com/office/powerpoint/2010/main" val="3227955967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5A194DE3-1103-4FE1-9D6E-994027BD5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885825"/>
            <a:ext cx="7620000" cy="5086350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79BF3C9F-04BD-4AB8-94E5-24AC39DC29C7}"/>
              </a:ext>
            </a:extLst>
          </p:cNvPr>
          <p:cNvSpPr txBox="1"/>
          <p:nvPr/>
        </p:nvSpPr>
        <p:spPr>
          <a:xfrm>
            <a:off x="2112032" y="2367171"/>
            <a:ext cx="505619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6600" b="1" dirty="0">
                <a:solidFill>
                  <a:schemeClr val="bg1"/>
                </a:solidFill>
              </a:rPr>
              <a:t>Köszönjük </a:t>
            </a:r>
          </a:p>
          <a:p>
            <a:pPr algn="ctr"/>
            <a:r>
              <a:rPr lang="hu-HU" sz="6600" b="1" dirty="0">
                <a:solidFill>
                  <a:schemeClr val="bg1"/>
                </a:solidFill>
              </a:rPr>
              <a:t>a figyelmet!</a:t>
            </a:r>
          </a:p>
        </p:txBody>
      </p:sp>
    </p:spTree>
    <p:extLst>
      <p:ext uri="{BB962C8B-B14F-4D97-AF65-F5344CB8AC3E}">
        <p14:creationId xmlns:p14="http://schemas.microsoft.com/office/powerpoint/2010/main" val="382884893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2D63758-B125-4522-B604-4C8025336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u-HU" sz="5400" dirty="0" err="1"/>
              <a:t>Szováta</a:t>
            </a:r>
            <a:br>
              <a:rPr lang="hu-HU" sz="5400" dirty="0"/>
            </a:br>
            <a:r>
              <a:rPr lang="hu-HU" sz="2000" dirty="0"/>
              <a:t>A Székely-Sóvidék központja</a:t>
            </a:r>
            <a:endParaRPr lang="hu-HU" sz="5400" dirty="0"/>
          </a:p>
        </p:txBody>
      </p:sp>
      <p:pic>
        <p:nvPicPr>
          <p:cNvPr id="4" name="Tartalom helye 3">
            <a:extLst>
              <a:ext uri="{FF2B5EF4-FFF2-40B4-BE49-F238E27FC236}">
                <a16:creationId xmlns:a16="http://schemas.microsoft.com/office/drawing/2014/main" id="{DA8FC5DF-36DC-4937-AB82-2CD9B33D51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697" y="2711303"/>
            <a:ext cx="2190605" cy="3429218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95450D61-B0D0-466C-AB8F-80061364E8F4}"/>
              </a:ext>
            </a:extLst>
          </p:cNvPr>
          <p:cNvSpPr txBox="1"/>
          <p:nvPr/>
        </p:nvSpPr>
        <p:spPr>
          <a:xfrm>
            <a:off x="4899731" y="0"/>
            <a:ext cx="3168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600" b="1" cap="all" spc="1000" dirty="0" err="1">
                <a:solidFill>
                  <a:schemeClr val="bg1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Szováta</a:t>
            </a:r>
            <a:endParaRPr lang="hu-HU" sz="3600" b="1" cap="all" spc="1000" dirty="0">
              <a:solidFill>
                <a:schemeClr val="bg1"/>
              </a:solidFill>
              <a:latin typeface="Corbel" panose="020B0503020204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88186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75E6503C-6D2B-465C-82CB-592CEE07E94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6056" y="393405"/>
            <a:ext cx="3856216" cy="5794744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sz="2000" dirty="0"/>
              <a:t>Elhelyezkedése: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/>
              <a:t>Románia, Maros megye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/>
              <a:t>Korond patak és a felső Kis-Küküllő völgyében terül el</a:t>
            </a:r>
          </a:p>
          <a:p>
            <a:pPr marL="457200" indent="-45720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sz="2000" dirty="0"/>
              <a:t>Kialakulása: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/>
              <a:t> Régen a rómaiak bányásztak sót ott, majd az így kialakult mélyedéseket csapadék és folyóvíz töltötte fel, így keletkeztek a sóstavak.</a:t>
            </a:r>
          </a:p>
          <a:p>
            <a:pPr marL="457200" indent="-45720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sz="2000" dirty="0"/>
              <a:t>2011-ben 9516 lakosából 8455 magyar, 775 román, 67 cigány, 4 német</a:t>
            </a:r>
          </a:p>
          <a:p>
            <a:pPr marL="457200" indent="-45720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sz="2000" dirty="0" err="1"/>
              <a:t>Sóstavairól</a:t>
            </a:r>
            <a:r>
              <a:rPr lang="hu-HU" sz="2000" dirty="0"/>
              <a:t>, sószikláiról vált híressé</a:t>
            </a:r>
          </a:p>
          <a:p>
            <a:endParaRPr lang="hu-HU" dirty="0"/>
          </a:p>
        </p:txBody>
      </p:sp>
      <p:grpSp>
        <p:nvGrpSpPr>
          <p:cNvPr id="5" name="Csoportba foglalás 4">
            <a:extLst>
              <a:ext uri="{FF2B5EF4-FFF2-40B4-BE49-F238E27FC236}">
                <a16:creationId xmlns:a16="http://schemas.microsoft.com/office/drawing/2014/main" id="{88849C4F-1EEC-4A3D-8DF8-73F44E56CF40}"/>
              </a:ext>
            </a:extLst>
          </p:cNvPr>
          <p:cNvGrpSpPr/>
          <p:nvPr/>
        </p:nvGrpSpPr>
        <p:grpSpPr>
          <a:xfrm>
            <a:off x="4571999" y="3429000"/>
            <a:ext cx="3693237" cy="2620926"/>
            <a:chOff x="7942217" y="656513"/>
            <a:chExt cx="3554186" cy="2536657"/>
          </a:xfrm>
        </p:grpSpPr>
        <p:pic>
          <p:nvPicPr>
            <p:cNvPr id="6" name="Kép 5">
              <a:extLst>
                <a:ext uri="{FF2B5EF4-FFF2-40B4-BE49-F238E27FC236}">
                  <a16:creationId xmlns:a16="http://schemas.microsoft.com/office/drawing/2014/main" id="{05A51E77-0239-4B4D-8A89-EB8F62279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2217" y="656513"/>
              <a:ext cx="3554186" cy="253665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7" name="Ellipszis 6">
              <a:extLst>
                <a:ext uri="{FF2B5EF4-FFF2-40B4-BE49-F238E27FC236}">
                  <a16:creationId xmlns:a16="http://schemas.microsoft.com/office/drawing/2014/main" id="{86F01263-37C8-4A93-877F-AECA767F41A3}"/>
                </a:ext>
              </a:extLst>
            </p:cNvPr>
            <p:cNvSpPr/>
            <p:nvPr/>
          </p:nvSpPr>
          <p:spPr>
            <a:xfrm>
              <a:off x="9666516" y="1605089"/>
              <a:ext cx="61140" cy="6405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  <p:sp>
          <p:nvSpPr>
            <p:cNvPr id="8" name="Szövegdoboz 7">
              <a:extLst>
                <a:ext uri="{FF2B5EF4-FFF2-40B4-BE49-F238E27FC236}">
                  <a16:creationId xmlns:a16="http://schemas.microsoft.com/office/drawing/2014/main" id="{DF80C48A-E710-4D3F-945D-2BBA24931199}"/>
                </a:ext>
              </a:extLst>
            </p:cNvPr>
            <p:cNvSpPr txBox="1"/>
            <p:nvPr/>
          </p:nvSpPr>
          <p:spPr>
            <a:xfrm>
              <a:off x="9666516" y="1299811"/>
              <a:ext cx="1183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/>
                <a:t>Szováta</a:t>
              </a:r>
            </a:p>
          </p:txBody>
        </p:sp>
      </p:grpSp>
      <p:pic>
        <p:nvPicPr>
          <p:cNvPr id="9" name="Kép 8">
            <a:extLst>
              <a:ext uri="{FF2B5EF4-FFF2-40B4-BE49-F238E27FC236}">
                <a16:creationId xmlns:a16="http://schemas.microsoft.com/office/drawing/2014/main" id="{F7672C34-91E8-4317-9DE9-98FF6A7A03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452" y="732052"/>
            <a:ext cx="3684785" cy="2536657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641AAAF7-EB9E-426C-B577-28573D736B74}"/>
              </a:ext>
            </a:extLst>
          </p:cNvPr>
          <p:cNvSpPr txBox="1"/>
          <p:nvPr/>
        </p:nvSpPr>
        <p:spPr>
          <a:xfrm>
            <a:off x="4899731" y="0"/>
            <a:ext cx="3168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600" b="1" cap="all" spc="1000" dirty="0" err="1">
                <a:solidFill>
                  <a:schemeClr val="bg1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Szováta</a:t>
            </a:r>
            <a:endParaRPr lang="hu-HU" sz="3600" b="1" cap="all" spc="1000" dirty="0">
              <a:solidFill>
                <a:schemeClr val="bg1"/>
              </a:solidFill>
              <a:latin typeface="Corbel" panose="020B0503020204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42041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3">
            <a:extLst>
              <a:ext uri="{FF2B5EF4-FFF2-40B4-BE49-F238E27FC236}">
                <a16:creationId xmlns:a16="http://schemas.microsoft.com/office/drawing/2014/main" id="{41FC6301-7EA0-483E-9FF9-A35A510DA0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45152" y="871870"/>
            <a:ext cx="3831478" cy="5390065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sz="2000" dirty="0"/>
              <a:t>Területe két részből áll: </a:t>
            </a:r>
            <a:r>
              <a:rPr lang="hu-HU" sz="2000" dirty="0" err="1"/>
              <a:t>Szováta</a:t>
            </a:r>
            <a:r>
              <a:rPr lang="hu-HU" sz="2000" dirty="0"/>
              <a:t> városból és </a:t>
            </a:r>
            <a:r>
              <a:rPr lang="hu-HU" sz="2000" dirty="0" err="1"/>
              <a:t>Szováta</a:t>
            </a:r>
            <a:r>
              <a:rPr lang="hu-HU" sz="2000" dirty="0"/>
              <a:t>-fürdőből.</a:t>
            </a:r>
          </a:p>
          <a:p>
            <a:pPr marL="285750" indent="-28575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sz="2000" dirty="0" err="1"/>
              <a:t>Szováta</a:t>
            </a:r>
            <a:r>
              <a:rPr lang="hu-HU" sz="2000" dirty="0"/>
              <a:t>-fürdő létrejötte háromlépcsős folyamat: </a:t>
            </a:r>
          </a:p>
          <a:p>
            <a:pPr marL="800100" lvl="1" indent="-342900">
              <a:spcAft>
                <a:spcPts val="600"/>
              </a:spcAft>
            </a:pPr>
            <a:r>
              <a:rPr lang="hu-HU" sz="2000" dirty="0" err="1"/>
              <a:t>Géra</a:t>
            </a:r>
            <a:r>
              <a:rPr lang="hu-HU" sz="2000" dirty="0"/>
              <a:t>-fürdő</a:t>
            </a:r>
          </a:p>
          <a:p>
            <a:pPr marL="800100" lvl="1" indent="-342900">
              <a:spcAft>
                <a:spcPts val="600"/>
              </a:spcAft>
            </a:pPr>
            <a:r>
              <a:rPr lang="hu-HU" sz="2000" dirty="0"/>
              <a:t>Veress-fürdő (Fekete-tó) </a:t>
            </a:r>
          </a:p>
          <a:p>
            <a:pPr marL="800100" lvl="1" indent="-342900">
              <a:spcAft>
                <a:spcPts val="600"/>
              </a:spcAft>
            </a:pPr>
            <a:r>
              <a:rPr lang="hu-HU" sz="2000" dirty="0"/>
              <a:t>Illyés-féle fürdő (Medve-tó)</a:t>
            </a:r>
          </a:p>
          <a:p>
            <a:pPr marL="285750" lvl="0" indent="-28575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sz="2000" dirty="0"/>
              <a:t>A sóhegyekben történt sóbányászat az őskorig vezethető vissza, akárcsak a sóstavaknak a </a:t>
            </a:r>
            <a:r>
              <a:rPr lang="hu-HU" sz="2000" dirty="0" err="1"/>
              <a:t>gyógycélra</a:t>
            </a:r>
            <a:r>
              <a:rPr lang="hu-HU" sz="2000" dirty="0"/>
              <a:t> való használata.</a:t>
            </a:r>
          </a:p>
          <a:p>
            <a:pPr marL="285750" lvl="0" indent="-28575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sz="2000" dirty="0" err="1"/>
              <a:t>Szovátának</a:t>
            </a:r>
            <a:r>
              <a:rPr lang="hu-HU" sz="2000" dirty="0"/>
              <a:t> jelenleg öt sós </a:t>
            </a:r>
            <a:r>
              <a:rPr lang="hu-HU" sz="2000" dirty="0" err="1"/>
              <a:t>tava</a:t>
            </a:r>
            <a:r>
              <a:rPr lang="hu-HU" sz="2000" dirty="0"/>
              <a:t> van: a Medve-, a Mogyorósi-, a Fekete-, a Veres- és a Zöld-tó.</a:t>
            </a:r>
          </a:p>
          <a:p>
            <a:endParaRPr lang="hu-HU" dirty="0"/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D1D3600A-8F81-40DB-BBEF-6CBC4F34AC7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32" y="871870"/>
            <a:ext cx="3600000" cy="26909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EF53EF71-B503-49E0-BF5C-EA9AEDA6D9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32" y="3932345"/>
            <a:ext cx="3600000" cy="2202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D4940235-A597-4C5C-937C-0329B2DF40B8}"/>
              </a:ext>
            </a:extLst>
          </p:cNvPr>
          <p:cNvSpPr txBox="1"/>
          <p:nvPr/>
        </p:nvSpPr>
        <p:spPr>
          <a:xfrm>
            <a:off x="4899731" y="0"/>
            <a:ext cx="3168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600" b="1" cap="all" spc="1000" dirty="0" err="1">
                <a:solidFill>
                  <a:schemeClr val="bg1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Szováta</a:t>
            </a:r>
            <a:endParaRPr lang="hu-HU" sz="3600" b="1" cap="all" spc="1000" dirty="0">
              <a:solidFill>
                <a:schemeClr val="bg1"/>
              </a:solidFill>
              <a:latin typeface="Corbel" panose="020B0503020204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58151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C24E4B5-D41D-4E21-8007-4D50913FF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628" y="656914"/>
            <a:ext cx="7024744" cy="831721"/>
          </a:xfrm>
        </p:spPr>
        <p:txBody>
          <a:bodyPr/>
          <a:lstStyle/>
          <a:p>
            <a:pPr algn="ctr"/>
            <a:r>
              <a:rPr lang="hu-HU" dirty="0"/>
              <a:t> Medve-tó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7067F24-FD4B-4301-B81E-FA0E466A25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6685" y="1740515"/>
            <a:ext cx="4158343" cy="4562803"/>
          </a:xfrm>
        </p:spPr>
        <p:txBody>
          <a:bodyPr>
            <a:normAutofit fontScale="70000" lnSpcReduction="20000"/>
          </a:bodyPr>
          <a:lstStyle/>
          <a:p>
            <a:pPr marL="285750" indent="-28575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dirty="0" err="1"/>
              <a:t>Szováta</a:t>
            </a:r>
            <a:r>
              <a:rPr lang="hu-HU" dirty="0"/>
              <a:t> legnagyobb ékessége és felbecsülhetetlen értéke</a:t>
            </a:r>
          </a:p>
          <a:p>
            <a:pPr marL="285750" indent="-28575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dirty="0"/>
              <a:t>1875-ben keletkezett</a:t>
            </a:r>
          </a:p>
          <a:p>
            <a:pPr marL="285750" lvl="0" indent="-28575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dirty="0"/>
              <a:t>Európa legnagyobb </a:t>
            </a:r>
            <a:r>
              <a:rPr lang="hu-HU" dirty="0" err="1"/>
              <a:t>heliotermikus</a:t>
            </a:r>
            <a:r>
              <a:rPr lang="hu-HU" dirty="0"/>
              <a:t> </a:t>
            </a:r>
            <a:r>
              <a:rPr lang="hu-HU" dirty="0" err="1"/>
              <a:t>tava</a:t>
            </a:r>
            <a:endParaRPr lang="hu-HU" dirty="0"/>
          </a:p>
          <a:p>
            <a:pPr marL="285750" lvl="0" indent="-28575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dirty="0"/>
              <a:t>Akár 35°C-ra is felmelegszik 2 méter mélységig, de kialakulásakor még 80 °C-t is mértek</a:t>
            </a:r>
          </a:p>
          <a:p>
            <a:pPr marL="285750" lvl="0" indent="-28575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dirty="0"/>
              <a:t>Hőmérséklete és sótartalma a fürdőzők és a beömlő édesvíz miatt sokat csökkent</a:t>
            </a:r>
          </a:p>
          <a:p>
            <a:pPr marL="285750" lvl="0" indent="-28575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dirty="0"/>
              <a:t>Elnevezése: kiterített medvebőr alakja miatt</a:t>
            </a:r>
          </a:p>
          <a:p>
            <a:pPr marL="285750" indent="-28575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dirty="0"/>
              <a:t>Meddőség, valamint különböző reumatikus és </a:t>
            </a:r>
            <a:r>
              <a:rPr lang="hu-HU" dirty="0" err="1"/>
              <a:t>gyulladásos</a:t>
            </a:r>
            <a:r>
              <a:rPr lang="hu-HU" dirty="0"/>
              <a:t> betegségek kezelésére ajánlják</a:t>
            </a:r>
          </a:p>
          <a:p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6F066DF4-CD97-44F3-B200-A3ED14353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660" y="4059936"/>
            <a:ext cx="3197228" cy="22433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CB3EC77E-E547-46F0-8BB3-0BFBA0970D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660" y="1740515"/>
            <a:ext cx="3197228" cy="20675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Szövegdoboz 8">
            <a:extLst>
              <a:ext uri="{FF2B5EF4-FFF2-40B4-BE49-F238E27FC236}">
                <a16:creationId xmlns:a16="http://schemas.microsoft.com/office/drawing/2014/main" id="{3538F956-FAA1-4A91-93F6-8763CFB82AC7}"/>
              </a:ext>
            </a:extLst>
          </p:cNvPr>
          <p:cNvSpPr txBox="1"/>
          <p:nvPr/>
        </p:nvSpPr>
        <p:spPr>
          <a:xfrm>
            <a:off x="4899731" y="0"/>
            <a:ext cx="3168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600" b="1" cap="all" spc="1000" dirty="0" err="1">
                <a:solidFill>
                  <a:schemeClr val="bg1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Szováta</a:t>
            </a:r>
            <a:endParaRPr lang="hu-HU" sz="3600" b="1" cap="all" spc="1000" dirty="0">
              <a:solidFill>
                <a:schemeClr val="bg1"/>
              </a:solidFill>
              <a:latin typeface="Corbel" panose="020B0503020204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02314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3A2ECBB0-FDD6-4D1D-8A41-5AF329C57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18" y="2708117"/>
            <a:ext cx="3747824" cy="2741697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AA3B4EA4-DEC6-41B4-8747-371FE1B006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892" y="874711"/>
            <a:ext cx="3359682" cy="235758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94158A52-9B91-4DAC-A5E6-6B5CE0BE6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889" y="3641734"/>
            <a:ext cx="3418199" cy="2513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églalap 4">
            <a:extLst>
              <a:ext uri="{FF2B5EF4-FFF2-40B4-BE49-F238E27FC236}">
                <a16:creationId xmlns:a16="http://schemas.microsoft.com/office/drawing/2014/main" id="{3C8A31E4-A2A0-4511-BD64-DDFC9607B0B0}"/>
              </a:ext>
            </a:extLst>
          </p:cNvPr>
          <p:cNvSpPr/>
          <p:nvPr/>
        </p:nvSpPr>
        <p:spPr>
          <a:xfrm>
            <a:off x="1152535" y="1057312"/>
            <a:ext cx="330250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40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A Medve-tó </a:t>
            </a:r>
          </a:p>
          <a:p>
            <a:r>
              <a:rPr lang="hu-HU" sz="40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legendája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6F3D966F-A466-4363-925E-A2E40FD757DD}"/>
              </a:ext>
            </a:extLst>
          </p:cNvPr>
          <p:cNvSpPr txBox="1"/>
          <p:nvPr/>
        </p:nvSpPr>
        <p:spPr>
          <a:xfrm>
            <a:off x="4899731" y="0"/>
            <a:ext cx="3168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600" b="1" cap="all" spc="1000" dirty="0" err="1">
                <a:solidFill>
                  <a:schemeClr val="bg1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Szováta</a:t>
            </a:r>
            <a:endParaRPr lang="hu-HU" sz="3600" b="1" cap="all" spc="1000" dirty="0">
              <a:solidFill>
                <a:schemeClr val="bg1"/>
              </a:solidFill>
              <a:latin typeface="Corbel" panose="020B0503020204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44179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3">
            <a:extLst>
              <a:ext uri="{FF2B5EF4-FFF2-40B4-BE49-F238E27FC236}">
                <a16:creationId xmlns:a16="http://schemas.microsoft.com/office/drawing/2014/main" id="{76D741AB-1B57-4FEE-95D9-7F3FB866F6D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45152" y="2144102"/>
            <a:ext cx="3419856" cy="4089533"/>
          </a:xfrm>
        </p:spPr>
        <p:txBody>
          <a:bodyPr>
            <a:normAutofit fontScale="77500" lnSpcReduction="20000"/>
          </a:bodyPr>
          <a:lstStyle/>
          <a:p>
            <a:pPr marL="285750" indent="-28575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sz="2000" dirty="0" err="1"/>
              <a:t>Szovátai</a:t>
            </a:r>
            <a:r>
              <a:rPr lang="hu-HU" sz="2000" dirty="0"/>
              <a:t> gőzös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/>
              <a:t>Vármező és </a:t>
            </a:r>
            <a:r>
              <a:rPr lang="hu-HU" sz="2000" dirty="0" err="1"/>
              <a:t>Szováta</a:t>
            </a:r>
            <a:r>
              <a:rPr lang="hu-HU" sz="2000" dirty="0"/>
              <a:t> közötti szakaszon</a:t>
            </a:r>
          </a:p>
          <a:p>
            <a:pPr marL="285750" indent="-28575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sz="2000" dirty="0"/>
              <a:t>Sóköze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/>
              <a:t>sóstavakban gazdag sókarsztterület</a:t>
            </a:r>
          </a:p>
          <a:p>
            <a:pPr indent="-34290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sz="2000" dirty="0"/>
              <a:t>Régi villák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/>
              <a:t>Pacsirta villa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/>
              <a:t>Teleki-villa,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/>
              <a:t>Sándor-villa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 err="1"/>
              <a:t>Bírák</a:t>
            </a:r>
            <a:r>
              <a:rPr lang="hu-HU" sz="2000" dirty="0"/>
              <a:t> villája</a:t>
            </a:r>
          </a:p>
          <a:p>
            <a:pPr indent="-34290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sz="2000" dirty="0"/>
              <a:t>Ortodox templomok</a:t>
            </a:r>
          </a:p>
          <a:p>
            <a:pPr indent="-342900"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hu-HU" sz="2000" dirty="0"/>
              <a:t>Katolikus templomok, kápolnák</a:t>
            </a:r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0D063516-366A-49BD-8F74-213DF20AE5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79" y="1028226"/>
            <a:ext cx="3323249" cy="24924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728B0DDD-8A75-49CC-B209-E20EB7237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79" y="3741199"/>
            <a:ext cx="3323249" cy="24924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7CB4B93E-FB4F-4BE5-88C9-DFCCBA26853A}"/>
              </a:ext>
            </a:extLst>
          </p:cNvPr>
          <p:cNvSpPr txBox="1"/>
          <p:nvPr/>
        </p:nvSpPr>
        <p:spPr>
          <a:xfrm>
            <a:off x="4805916" y="661175"/>
            <a:ext cx="32590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dirty="0"/>
              <a:t>További látnivalók: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3D5083E1-6948-436A-86B3-3457433E51F6}"/>
              </a:ext>
            </a:extLst>
          </p:cNvPr>
          <p:cNvSpPr txBox="1"/>
          <p:nvPr/>
        </p:nvSpPr>
        <p:spPr>
          <a:xfrm>
            <a:off x="4899731" y="0"/>
            <a:ext cx="3168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600" b="1" cap="all" spc="1000" dirty="0" err="1">
                <a:solidFill>
                  <a:schemeClr val="bg1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Szováta</a:t>
            </a:r>
            <a:endParaRPr lang="hu-HU" sz="3600" b="1" cap="all" spc="1000" dirty="0">
              <a:solidFill>
                <a:schemeClr val="bg1"/>
              </a:solidFill>
              <a:latin typeface="Corbel" panose="020B0503020204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74345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08912" cy="1033184"/>
          </a:xfrm>
        </p:spPr>
        <p:txBody>
          <a:bodyPr>
            <a:noAutofit/>
          </a:bodyPr>
          <a:lstStyle/>
          <a:p>
            <a:pPr algn="ctr"/>
            <a:r>
              <a:rPr lang="hu-HU" sz="6000" spc="1000" dirty="0" err="1"/>
              <a:t>Parajd</a:t>
            </a:r>
            <a:endParaRPr lang="hu-HU" sz="6000" spc="10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39552" y="2060848"/>
            <a:ext cx="8064896" cy="201622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hu-HU" sz="2100" dirty="0"/>
              <a:t>Romániában Hargita megyében található</a:t>
            </a:r>
          </a:p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hu-HU" sz="2100" dirty="0"/>
              <a:t>Kárpát-medence egyik legfontosabb sóbányászati helye</a:t>
            </a:r>
          </a:p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hu-HU" sz="2100" dirty="0"/>
              <a:t>Székelyudvarhelytől 38 km-re fekszik</a:t>
            </a:r>
          </a:p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hu-HU" sz="2100" dirty="0"/>
              <a:t>Neve a magyar paraj főnévből származik (</a:t>
            </a:r>
            <a:r>
              <a:rPr lang="hu-HU" sz="2100" dirty="0" err="1"/>
              <a:t>páréztat</a:t>
            </a:r>
            <a:r>
              <a:rPr lang="hu-HU" sz="2100" dirty="0"/>
              <a:t>)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4716016" y="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cap="all" spc="1000" dirty="0">
                <a:solidFill>
                  <a:schemeClr val="bg1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PARAJD</a:t>
            </a:r>
          </a:p>
        </p:txBody>
      </p:sp>
      <p:sp>
        <p:nvSpPr>
          <p:cNvPr id="1026" name="AutoShape 2" descr="KÃ©ptalÃ¡lat a kÃ¶vetkezÅre: âsÃ³szorosâ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28" name="AutoShape 4" descr="KÃ©ptalÃ¡lat a kÃ¶vetkezÅre: âsÃ³szorosâ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pic>
        <p:nvPicPr>
          <p:cNvPr id="15364" name="Picture 4" descr="KÃ©ptalÃ¡lat a kÃ¶vetkezÅre: âparajd lÃ¡tkÃ©pâ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142656"/>
            <a:ext cx="8064896" cy="230425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65906611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08912" cy="1033184"/>
          </a:xfrm>
        </p:spPr>
        <p:txBody>
          <a:bodyPr>
            <a:noAutofit/>
          </a:bodyPr>
          <a:lstStyle/>
          <a:p>
            <a:pPr algn="ctr"/>
            <a:r>
              <a:rPr lang="hu-HU" sz="6000" spc="1000" dirty="0" err="1"/>
              <a:t>Parajdi</a:t>
            </a:r>
            <a:r>
              <a:rPr lang="hu-HU" sz="6000" spc="1000" dirty="0"/>
              <a:t> fürdő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39552" y="1916832"/>
            <a:ext cx="8064896" cy="201622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hu-HU" sz="2200" dirty="0"/>
              <a:t>17-18. században sóstavak, később elpusztultak</a:t>
            </a:r>
          </a:p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hu-HU" sz="2200" dirty="0"/>
              <a:t>2012-ban lebontották, 2013-2014-ben újjáépítették</a:t>
            </a:r>
          </a:p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hu-HU" sz="2200" dirty="0"/>
              <a:t>Legmodernebb szabadtéri sósfürdő</a:t>
            </a:r>
          </a:p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hu-HU" sz="2200" dirty="0"/>
              <a:t>Nagy a só koncentrációja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4716016" y="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spc="1000" dirty="0">
                <a:solidFill>
                  <a:schemeClr val="bg1"/>
                </a:solidFill>
                <a:latin typeface="Corbel" pitchFamily="34" charset="0"/>
              </a:rPr>
              <a:t>PARAJD</a:t>
            </a:r>
          </a:p>
        </p:txBody>
      </p:sp>
      <p:sp>
        <p:nvSpPr>
          <p:cNvPr id="1026" name="AutoShape 2" descr="KÃ©ptalÃ¡lat a kÃ¶vetkezÅre: âsÃ³szorosâ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28" name="AutoShape 4" descr="KÃ©ptalÃ¡lat a kÃ¶vetkezÅre: âsÃ³szorosâ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pic>
        <p:nvPicPr>
          <p:cNvPr id="9" name="Picture 2" descr="KÃ©ptalÃ¡lat a kÃ¶vetkezÅre: âparajdâ"/>
          <p:cNvPicPr>
            <a:picLocks noChangeAspect="1" noChangeArrowheads="1"/>
          </p:cNvPicPr>
          <p:nvPr/>
        </p:nvPicPr>
        <p:blipFill>
          <a:blip r:embed="rId2" cstate="print"/>
          <a:srcRect t="8421" b="28556"/>
          <a:stretch>
            <a:fillRect/>
          </a:stretch>
        </p:blipFill>
        <p:spPr bwMode="auto">
          <a:xfrm>
            <a:off x="539552" y="4005064"/>
            <a:ext cx="8064896" cy="244827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132232238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13. egyéni séma">
      <a:dk1>
        <a:sysClr val="windowText" lastClr="000000"/>
      </a:dk1>
      <a:lt1>
        <a:sysClr val="window" lastClr="FFFFFF"/>
      </a:lt1>
      <a:dk2>
        <a:srgbClr val="3E3D2D"/>
      </a:dk2>
      <a:lt2>
        <a:srgbClr val="74A50F"/>
      </a:lt2>
      <a:accent1>
        <a:srgbClr val="94C600"/>
      </a:accent1>
      <a:accent2>
        <a:srgbClr val="2A3F09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tf00001203</Template>
  <TotalTime>460</TotalTime>
  <Words>402</Words>
  <Application>Microsoft Office PowerPoint</Application>
  <PresentationFormat>Diavetítés a képernyőre (4:3 oldalarány)</PresentationFormat>
  <Paragraphs>103</Paragraphs>
  <Slides>18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18</vt:i4>
      </vt:variant>
    </vt:vector>
  </HeadingPairs>
  <TitlesOfParts>
    <vt:vector size="25" baseType="lpstr">
      <vt:lpstr>Arial</vt:lpstr>
      <vt:lpstr>Calibri</vt:lpstr>
      <vt:lpstr>Century Gothic</vt:lpstr>
      <vt:lpstr>Corbel</vt:lpstr>
      <vt:lpstr>Times New Roman</vt:lpstr>
      <vt:lpstr>Wingdings 2</vt:lpstr>
      <vt:lpstr>Austin</vt:lpstr>
      <vt:lpstr>Szováta és Parajd</vt:lpstr>
      <vt:lpstr>Szováta A Székely-Sóvidék központja</vt:lpstr>
      <vt:lpstr>PowerPoint-bemutató</vt:lpstr>
      <vt:lpstr>PowerPoint-bemutató</vt:lpstr>
      <vt:lpstr> Medve-tó</vt:lpstr>
      <vt:lpstr>PowerPoint-bemutató</vt:lpstr>
      <vt:lpstr>PowerPoint-bemutató</vt:lpstr>
      <vt:lpstr>Parajd</vt:lpstr>
      <vt:lpstr>Parajdi fürdő</vt:lpstr>
      <vt:lpstr>Sószoros</vt:lpstr>
      <vt:lpstr>Rapsonné útja</vt:lpstr>
      <vt:lpstr>PowerPoint-bemutató</vt:lpstr>
      <vt:lpstr>A parajdi sóbánya</vt:lpstr>
      <vt:lpstr>PowerPoint-bemutató</vt:lpstr>
      <vt:lpstr>A bánya a középkorban</vt:lpstr>
      <vt:lpstr>A látogatási részleg</vt:lpstr>
      <vt:lpstr>A 60-as szint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Palesz</dc:creator>
  <cp:lastModifiedBy>Palesz</cp:lastModifiedBy>
  <cp:revision>27</cp:revision>
  <dcterms:created xsi:type="dcterms:W3CDTF">2018-05-20T13:10:56Z</dcterms:created>
  <dcterms:modified xsi:type="dcterms:W3CDTF">2018-05-22T07:12:40Z</dcterms:modified>
</cp:coreProperties>
</file>