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65" r:id="rId4"/>
    <p:sldId id="266" r:id="rId5"/>
    <p:sldId id="263" r:id="rId6"/>
    <p:sldId id="264" r:id="rId7"/>
    <p:sldId id="268" r:id="rId8"/>
    <p:sldId id="259" r:id="rId9"/>
    <p:sldId id="269" r:id="rId10"/>
    <p:sldId id="261" r:id="rId11"/>
    <p:sldId id="262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9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24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052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4199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188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44546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721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161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02940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9374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124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885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5335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950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7632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72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9159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609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6F0D4-17E6-4F59-9B87-8DB3CF1DF814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2640F3F-1276-45CC-A5BF-BDE42FA6A99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4105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Relationship Id="rId3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942415" y="1447801"/>
            <a:ext cx="6600451" cy="2262781"/>
          </a:xfrm>
        </p:spPr>
        <p:txBody>
          <a:bodyPr>
            <a:normAutofit/>
          </a:bodyPr>
          <a:lstStyle/>
          <a:p>
            <a:r>
              <a:rPr lang="hu-HU" sz="6600" dirty="0"/>
              <a:t>Tamási Áron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942415" y="5234581"/>
            <a:ext cx="6600451" cy="1126283"/>
          </a:xfrm>
        </p:spPr>
        <p:txBody>
          <a:bodyPr/>
          <a:lstStyle/>
          <a:p>
            <a:pPr algn="r"/>
            <a:r>
              <a:rPr lang="hu-HU" dirty="0"/>
              <a:t>Venyingi Fanni, Zsoldos Zsuzsa</a:t>
            </a:r>
          </a:p>
        </p:txBody>
      </p:sp>
    </p:spTree>
    <p:extLst>
      <p:ext uri="{BB962C8B-B14F-4D97-AF65-F5344CB8AC3E}">
        <p14:creationId xmlns:p14="http://schemas.microsoft.com/office/powerpoint/2010/main" val="337058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idx="4294967295"/>
          </p:nvPr>
        </p:nvSpPr>
        <p:spPr>
          <a:xfrm>
            <a:off x="1734939" y="572510"/>
            <a:ext cx="6592888" cy="566737"/>
          </a:xfrm>
        </p:spPr>
        <p:txBody>
          <a:bodyPr>
            <a:normAutofit fontScale="90000"/>
          </a:bodyPr>
          <a:lstStyle/>
          <a:p>
            <a:r>
              <a:rPr lang="hu-HU" dirty="0"/>
              <a:t>Emlékművek</a:t>
            </a: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01" y="1706418"/>
            <a:ext cx="2381250" cy="31718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xmlns="" id="{6127A551-7E25-4BD7-97EC-359596C839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799" y="1541655"/>
            <a:ext cx="4065028" cy="30487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Kép 15">
            <a:extLst>
              <a:ext uri="{FF2B5EF4-FFF2-40B4-BE49-F238E27FC236}">
                <a16:creationId xmlns:a16="http://schemas.microsoft.com/office/drawing/2014/main" xmlns="" id="{97E34C98-7BE8-40A7-9932-ECE60E73E3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268" y="4701887"/>
            <a:ext cx="2955045" cy="19621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8849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Díjak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945201" y="1905000"/>
            <a:ext cx="6591985" cy="377762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hu-HU" dirty="0"/>
              <a:t>Baumgarten – díj (1929, 1930, 1933, 1943)</a:t>
            </a:r>
          </a:p>
          <a:p>
            <a:pPr>
              <a:spcAft>
                <a:spcPts val="600"/>
              </a:spcAft>
            </a:pPr>
            <a:r>
              <a:rPr lang="hu-HU" dirty="0"/>
              <a:t>Corvin – koszorú (1940)</a:t>
            </a:r>
          </a:p>
          <a:p>
            <a:pPr>
              <a:spcAft>
                <a:spcPts val="600"/>
              </a:spcAft>
            </a:pPr>
            <a:r>
              <a:rPr lang="hu-HU" dirty="0"/>
              <a:t>Kossuth – díj (1954)</a:t>
            </a:r>
          </a:p>
          <a:p>
            <a:pPr>
              <a:spcAft>
                <a:spcPts val="600"/>
              </a:spcAft>
            </a:pPr>
            <a:r>
              <a:rPr lang="hu-HU" dirty="0"/>
              <a:t>Magyar Örökség díj (1997)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DB1060C1-805C-4647-8C90-0B0A8560B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177" y="4135149"/>
            <a:ext cx="2102907" cy="2160000"/>
          </a:xfrm>
          <a:prstGeom prst="rect">
            <a:avLst/>
          </a:prstGeom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xmlns="" id="{FE132615-C5C4-4139-A375-4C41AA5EE6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7399" y="4140989"/>
            <a:ext cx="2160000" cy="2160000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A0730967-3169-49C4-8CA8-3E0F8ED37F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714" y="4135149"/>
            <a:ext cx="215628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76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xmlns="" id="{B402CAC0-1CF4-4117-B321-F0F0773E9F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255" y="1212274"/>
            <a:ext cx="7744690" cy="2750126"/>
          </a:xfrm>
        </p:spPr>
        <p:txBody>
          <a:bodyPr/>
          <a:lstStyle/>
          <a:p>
            <a:pPr algn="ctr"/>
            <a:r>
              <a:rPr lang="hu-HU" dirty="0"/>
              <a:t>Köszönjük a figyelmet!</a:t>
            </a:r>
            <a:endParaRPr lang="en-US" dirty="0"/>
          </a:p>
        </p:txBody>
      </p:sp>
      <p:sp>
        <p:nvSpPr>
          <p:cNvPr id="5" name="Alcím 4">
            <a:extLst>
              <a:ext uri="{FF2B5EF4-FFF2-40B4-BE49-F238E27FC236}">
                <a16:creationId xmlns:a16="http://schemas.microsoft.com/office/drawing/2014/main" xmlns="" id="{5F8E5E8C-BBF6-4A3A-8E19-4D181A5196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42510" y="5054471"/>
            <a:ext cx="7406794" cy="1126283"/>
          </a:xfrm>
        </p:spPr>
        <p:txBody>
          <a:bodyPr>
            <a:noAutofit/>
          </a:bodyPr>
          <a:lstStyle/>
          <a:p>
            <a:pPr>
              <a:lnSpc>
                <a:spcPct val="140000"/>
              </a:lnSpc>
              <a:spcAft>
                <a:spcPts val="600"/>
              </a:spcAft>
            </a:pPr>
            <a:r>
              <a:rPr lang="en-US" sz="1000" i="1" dirty="0"/>
              <a:t>http://www.farkaslaka.eu/140~hu~tamasi-aron-emlekhaz-farkaslaka.html</a:t>
            </a:r>
            <a:br>
              <a:rPr lang="en-US" sz="1000" i="1" dirty="0"/>
            </a:br>
            <a:r>
              <a:rPr lang="en-US" sz="1000" i="1" dirty="0"/>
              <a:t>https://www.karpatinfo.net/latnivalok/tamasi-aron-emlekhaz-farkaslaka</a:t>
            </a:r>
            <a:br>
              <a:rPr lang="en-US" sz="1000" i="1" dirty="0"/>
            </a:br>
            <a:r>
              <a:rPr lang="en-US" sz="1000" i="1" dirty="0"/>
              <a:t>http://www.farkaslaka.eu/140~hu~tamasi-aron-emlekhaz-farkaslaka.html</a:t>
            </a:r>
            <a:br>
              <a:rPr lang="en-US" sz="1000" i="1" dirty="0"/>
            </a:br>
            <a:r>
              <a:rPr lang="en-US" sz="1000" i="1" dirty="0"/>
              <a:t>https://hu.wikipedia.org/wiki/Farkaslaka</a:t>
            </a:r>
            <a:br>
              <a:rPr lang="en-US" sz="1000" i="1" dirty="0"/>
            </a:br>
            <a:r>
              <a:rPr lang="en-US" sz="1000" i="1" dirty="0"/>
              <a:t>https://hu.wikipedia.org/wiki/Tam%C3%A1si_%C3%81ron_Gimn%C3%A1zium</a:t>
            </a:r>
            <a:br>
              <a:rPr lang="en-US" sz="1000" i="1" dirty="0"/>
            </a:br>
            <a:r>
              <a:rPr lang="en-US" sz="1000" i="1" dirty="0"/>
              <a:t>https://hu.wikipedia.org/wiki/Tam%C3%A1si_%C3%81ron</a:t>
            </a:r>
            <a:br>
              <a:rPr lang="en-US" sz="1000" i="1" dirty="0"/>
            </a:br>
            <a:r>
              <a:rPr lang="en-US" sz="1000" i="1" dirty="0"/>
              <a:t>https://hu.wikipedia.org/wiki/%C3%81bel_a_rengetegben</a:t>
            </a:r>
          </a:p>
        </p:txBody>
      </p:sp>
    </p:spTree>
    <p:extLst>
      <p:ext uri="{BB962C8B-B14F-4D97-AF65-F5344CB8AC3E}">
        <p14:creationId xmlns:p14="http://schemas.microsoft.com/office/powerpoint/2010/main" val="388038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64803" y="820107"/>
            <a:ext cx="6589199" cy="1280890"/>
          </a:xfrm>
        </p:spPr>
        <p:txBody>
          <a:bodyPr/>
          <a:lstStyle/>
          <a:p>
            <a:r>
              <a:rPr lang="hu-HU" dirty="0"/>
              <a:t>Élete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59714" y="2100997"/>
            <a:ext cx="7199376" cy="377762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hu-HU" dirty="0" err="1"/>
              <a:t>Farkaslaka</a:t>
            </a:r>
            <a:endParaRPr lang="hu-HU" dirty="0"/>
          </a:p>
          <a:p>
            <a:pPr>
              <a:spcAft>
                <a:spcPts val="600"/>
              </a:spcAft>
            </a:pPr>
            <a:r>
              <a:rPr lang="hu-HU" dirty="0"/>
              <a:t>1897. szeptember 19.</a:t>
            </a:r>
          </a:p>
          <a:p>
            <a:pPr>
              <a:spcAft>
                <a:spcPts val="600"/>
              </a:spcAft>
            </a:pPr>
            <a:r>
              <a:rPr lang="hu-HU" dirty="0"/>
              <a:t>Születési név: Tamás János</a:t>
            </a:r>
          </a:p>
          <a:p>
            <a:pPr>
              <a:spcAft>
                <a:spcPts val="600"/>
              </a:spcAft>
            </a:pPr>
            <a:r>
              <a:rPr lang="hu-HU" dirty="0"/>
              <a:t>Budapest</a:t>
            </a:r>
          </a:p>
          <a:p>
            <a:pPr>
              <a:spcAft>
                <a:spcPts val="600"/>
              </a:spcAft>
            </a:pPr>
            <a:r>
              <a:rPr lang="hu-HU" dirty="0"/>
              <a:t>1966. május 26.</a:t>
            </a:r>
          </a:p>
          <a:p>
            <a:pPr>
              <a:spcAft>
                <a:spcPts val="600"/>
              </a:spcAft>
            </a:pPr>
            <a:r>
              <a:rPr lang="hu-HU" dirty="0"/>
              <a:t>Szegény székely földműves család</a:t>
            </a:r>
          </a:p>
          <a:p>
            <a:pPr>
              <a:spcAft>
                <a:spcPts val="600"/>
              </a:spcAft>
            </a:pPr>
            <a:r>
              <a:rPr lang="hu-HU" dirty="0"/>
              <a:t>baleset </a:t>
            </a:r>
            <a:r>
              <a:rPr lang="hu-HU" dirty="0">
                <a:sym typeface="Wingdings" panose="05000000000000000000" pitchFamily="2" charset="2"/>
              </a:rPr>
              <a:t> taníttatni kezdik</a:t>
            </a:r>
            <a:endParaRPr lang="hu-HU" dirty="0"/>
          </a:p>
          <a:p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849" y="1793061"/>
            <a:ext cx="2342153" cy="351323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5456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xmlns="" id="{8BD400C0-18F1-4086-B6A7-446BB981C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Farkaslaka</a:t>
            </a:r>
            <a:endParaRPr lang="en-US" dirty="0"/>
          </a:p>
        </p:txBody>
      </p:sp>
      <p:sp>
        <p:nvSpPr>
          <p:cNvPr id="5" name="Tartalom helye 4">
            <a:extLst>
              <a:ext uri="{FF2B5EF4-FFF2-40B4-BE49-F238E27FC236}">
                <a16:creationId xmlns:a16="http://schemas.microsoft.com/office/drawing/2014/main" xmlns="" id="{DDBBEF26-62CC-4905-899B-02829DD78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1501" y="1835701"/>
            <a:ext cx="6591985" cy="3777622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hu-HU" dirty="0"/>
              <a:t>Többségében magyarlakta</a:t>
            </a:r>
          </a:p>
          <a:p>
            <a:pPr>
              <a:spcAft>
                <a:spcPts val="1200"/>
              </a:spcAft>
            </a:pPr>
            <a:r>
              <a:rPr lang="hu-HU" dirty="0"/>
              <a:t>Népessége: 1850 (2011)</a:t>
            </a:r>
            <a:br>
              <a:rPr lang="hu-HU" dirty="0"/>
            </a:br>
            <a:r>
              <a:rPr lang="hu-HU" dirty="0"/>
              <a:t>ebből 1786 magyar</a:t>
            </a:r>
          </a:p>
          <a:p>
            <a:endParaRPr lang="en-US" dirty="0"/>
          </a:p>
        </p:txBody>
      </p:sp>
      <p:pic>
        <p:nvPicPr>
          <p:cNvPr id="3" name="Kép 2">
            <a:extLst>
              <a:ext uri="{FF2B5EF4-FFF2-40B4-BE49-F238E27FC236}">
                <a16:creationId xmlns:a16="http://schemas.microsoft.com/office/drawing/2014/main" xmlns="" id="{E2BE8905-B9E5-4A60-ACCD-08082025E4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506" y="301218"/>
            <a:ext cx="1962150" cy="1857375"/>
          </a:xfrm>
          <a:prstGeom prst="rect">
            <a:avLst/>
          </a:prstGeom>
        </p:spPr>
      </p:pic>
      <p:pic>
        <p:nvPicPr>
          <p:cNvPr id="6" name="Tartalom helye 4">
            <a:extLst>
              <a:ext uri="{FF2B5EF4-FFF2-40B4-BE49-F238E27FC236}">
                <a16:creationId xmlns:a16="http://schemas.microsoft.com/office/drawing/2014/main" xmlns="" id="{EBCE43EF-AA94-4A17-B0D4-619B6278D7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494" y="3724512"/>
            <a:ext cx="3175000" cy="2387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67CBF1CA-C9BC-4C9E-91C8-8B216FCED3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999" y="2713156"/>
            <a:ext cx="3445164" cy="25838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0802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8405300F-2760-4164-B710-AE7F135C1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Tamási Áron - emlékház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8DCC05E3-3026-4877-99A5-FEF084DD6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0524" y="1905000"/>
            <a:ext cx="6591985" cy="3777622"/>
          </a:xfrm>
        </p:spPr>
        <p:txBody>
          <a:bodyPr/>
          <a:lstStyle/>
          <a:p>
            <a:r>
              <a:rPr lang="hu-HU" dirty="0"/>
              <a:t>1972. szeptember 24-én avatták fel</a:t>
            </a:r>
          </a:p>
          <a:p>
            <a:r>
              <a:rPr lang="hu-HU" dirty="0"/>
              <a:t>Emlékkiállítás </a:t>
            </a:r>
          </a:p>
          <a:p>
            <a:pPr lvl="1"/>
            <a:r>
              <a:rPr lang="hu-HU" dirty="0"/>
              <a:t>Tamási Áron használati tárgyai</a:t>
            </a:r>
          </a:p>
          <a:p>
            <a:pPr lvl="1"/>
            <a:r>
              <a:rPr lang="hu-HU" dirty="0"/>
              <a:t>Alkotásai, irományai</a:t>
            </a:r>
          </a:p>
          <a:p>
            <a:pPr lvl="1"/>
            <a:r>
              <a:rPr lang="hu-HU" dirty="0"/>
              <a:t>Levelek, fényképek</a:t>
            </a:r>
            <a:endParaRPr lang="en-US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800BB143-DD2E-401F-B158-3AAFAB5409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677" y="2715490"/>
            <a:ext cx="3061553" cy="229616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xmlns="" id="{C12C768A-E65E-41DE-ACDE-DE92754667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201" y="4211782"/>
            <a:ext cx="3363689" cy="223685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6404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EF7585D5-7C6D-4996-8B93-C02B234B8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Tanulmányai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4267123F-AFFD-49C7-8649-B95AC22BA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8961" y="1898073"/>
            <a:ext cx="6591985" cy="3777622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hu-HU" dirty="0"/>
              <a:t>1904.  </a:t>
            </a:r>
            <a:r>
              <a:rPr lang="hu-HU" dirty="0" err="1"/>
              <a:t>Farkaslaka</a:t>
            </a:r>
            <a:r>
              <a:rPr lang="hu-HU" dirty="0"/>
              <a:t> – elemi iskola</a:t>
            </a:r>
          </a:p>
          <a:p>
            <a:pPr>
              <a:spcAft>
                <a:spcPts val="1200"/>
              </a:spcAft>
            </a:pPr>
            <a:r>
              <a:rPr lang="hu-HU" dirty="0"/>
              <a:t>1910. Székelyudvarhely – katolikus főgimnázium</a:t>
            </a:r>
          </a:p>
          <a:p>
            <a:pPr>
              <a:spcAft>
                <a:spcPts val="1200"/>
              </a:spcAft>
            </a:pPr>
            <a:r>
              <a:rPr lang="hu-HU" dirty="0"/>
              <a:t>1916 – behívják katonának </a:t>
            </a:r>
          </a:p>
          <a:p>
            <a:pPr>
              <a:spcAft>
                <a:spcPts val="1200"/>
              </a:spcAft>
            </a:pPr>
            <a:r>
              <a:rPr lang="hu-HU" dirty="0"/>
              <a:t>1917 – hadiérettségi </a:t>
            </a:r>
          </a:p>
          <a:p>
            <a:pPr>
              <a:spcAft>
                <a:spcPts val="1200"/>
              </a:spcAft>
            </a:pPr>
            <a:r>
              <a:rPr lang="hu-HU" dirty="0"/>
              <a:t>1918 – kolozsvári egyetem (jog)</a:t>
            </a:r>
          </a:p>
          <a:p>
            <a:pPr>
              <a:spcAft>
                <a:spcPts val="1200"/>
              </a:spcAft>
            </a:pPr>
            <a:r>
              <a:rPr lang="hu-HU" dirty="0"/>
              <a:t>1921 – Kereskedelmi Akadémia </a:t>
            </a:r>
          </a:p>
          <a:p>
            <a:endParaRPr lang="en-US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B643987E-1AA1-4349-B220-43065DA50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582" y="3376213"/>
            <a:ext cx="3255818" cy="28325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4270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C56FE98-4686-49F6-9B74-CAB81F69A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Tamási Áron Gimnázium</a:t>
            </a:r>
            <a:br>
              <a:rPr lang="hu-HU" dirty="0"/>
            </a:br>
            <a:r>
              <a:rPr lang="hu-HU" dirty="0"/>
              <a:t>Székelyudvarhely</a:t>
            </a:r>
            <a:endParaRPr lang="en-US" dirty="0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xmlns="" id="{11B5E1FA-E535-4068-AD3E-82BC241213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486" y="3828753"/>
            <a:ext cx="3179042" cy="2390640"/>
          </a:xfrm>
          <a:ln>
            <a:solidFill>
              <a:schemeClr val="tx1"/>
            </a:solidFill>
          </a:ln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xmlns="" id="{4B7C38CF-C78D-44B3-91A6-6A3D0D6D0B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394" y="3805469"/>
            <a:ext cx="3210006" cy="241392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Szövegdoboz 2">
            <a:extLst>
              <a:ext uri="{FF2B5EF4-FFF2-40B4-BE49-F238E27FC236}">
                <a16:creationId xmlns:a16="http://schemas.microsoft.com/office/drawing/2014/main" xmlns="" id="{D3A2BFD1-0FAB-46DE-9E67-17F6123B6FCB}"/>
              </a:ext>
            </a:extLst>
          </p:cNvPr>
          <p:cNvSpPr txBox="1"/>
          <p:nvPr/>
        </p:nvSpPr>
        <p:spPr>
          <a:xfrm>
            <a:off x="1517649" y="2227518"/>
            <a:ext cx="637944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dirty="0"/>
              <a:t>1990 – népszavazás az iskola nevéről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dirty="0"/>
              <a:t>Általános iskola, gimnázium, </a:t>
            </a:r>
            <a:r>
              <a:rPr lang="hu-HU" dirty="0" err="1"/>
              <a:t>posztliceális</a:t>
            </a:r>
            <a:r>
              <a:rPr lang="hu-HU" dirty="0"/>
              <a:t> képzés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hu-HU" dirty="0"/>
              <a:t>1000 tanuló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dirty="0"/>
              <a:t>56 oktató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30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CCC308DE-B19C-4D8F-8979-E498C0E32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Életútja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0FA85AE3-34A4-4667-A6D0-DCC8FC806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2985" y="1905000"/>
            <a:ext cx="6591985" cy="3777622"/>
          </a:xfrm>
        </p:spPr>
        <p:txBody>
          <a:bodyPr/>
          <a:lstStyle/>
          <a:p>
            <a:r>
              <a:rPr lang="hu-HU" dirty="0"/>
              <a:t>Erdély (Magyarország, Románia)</a:t>
            </a:r>
          </a:p>
          <a:p>
            <a:r>
              <a:rPr lang="hu-HU" dirty="0"/>
              <a:t>USA</a:t>
            </a:r>
          </a:p>
          <a:p>
            <a:pPr lvl="1"/>
            <a:r>
              <a:rPr lang="hu-HU" dirty="0"/>
              <a:t>1923-1925 New York</a:t>
            </a:r>
          </a:p>
          <a:p>
            <a:pPr lvl="1"/>
            <a:r>
              <a:rPr lang="hu-HU" dirty="0"/>
              <a:t>Gary</a:t>
            </a:r>
          </a:p>
          <a:p>
            <a:pPr lvl="1"/>
            <a:r>
              <a:rPr lang="hu-HU" dirty="0" err="1"/>
              <a:t>Welch</a:t>
            </a:r>
            <a:endParaRPr lang="hu-HU" dirty="0"/>
          </a:p>
          <a:p>
            <a:pPr lvl="1"/>
            <a:r>
              <a:rPr lang="hu-HU" dirty="0"/>
              <a:t>1926-1944 Kolozsvár</a:t>
            </a:r>
          </a:p>
          <a:p>
            <a:pPr lvl="1"/>
            <a:r>
              <a:rPr lang="hu-HU" dirty="0"/>
              <a:t>Budapest</a:t>
            </a:r>
          </a:p>
          <a:p>
            <a:endParaRPr lang="en-US" dirty="0"/>
          </a:p>
        </p:txBody>
      </p:sp>
      <p:grpSp>
        <p:nvGrpSpPr>
          <p:cNvPr id="9" name="Csoportba foglalás 8">
            <a:extLst>
              <a:ext uri="{FF2B5EF4-FFF2-40B4-BE49-F238E27FC236}">
                <a16:creationId xmlns:a16="http://schemas.microsoft.com/office/drawing/2014/main" xmlns="" id="{EB700EC5-6CF3-4054-886A-5F5614692937}"/>
              </a:ext>
            </a:extLst>
          </p:cNvPr>
          <p:cNvGrpSpPr/>
          <p:nvPr/>
        </p:nvGrpSpPr>
        <p:grpSpPr>
          <a:xfrm>
            <a:off x="3826969" y="4192439"/>
            <a:ext cx="4901395" cy="2360761"/>
            <a:chOff x="0" y="1793343"/>
            <a:chExt cx="9144000" cy="3271314"/>
          </a:xfrm>
        </p:grpSpPr>
        <p:pic>
          <p:nvPicPr>
            <p:cNvPr id="5" name="Kép 4">
              <a:extLst>
                <a:ext uri="{FF2B5EF4-FFF2-40B4-BE49-F238E27FC236}">
                  <a16:creationId xmlns:a16="http://schemas.microsoft.com/office/drawing/2014/main" xmlns="" id="{F89A18A6-EE55-45F5-BAC5-7956B09D5B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93343"/>
              <a:ext cx="9144000" cy="327131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7" name="Egyenes összekötő nyíllal 6">
              <a:extLst>
                <a:ext uri="{FF2B5EF4-FFF2-40B4-BE49-F238E27FC236}">
                  <a16:creationId xmlns:a16="http://schemas.microsoft.com/office/drawing/2014/main" xmlns="" id="{66EA8E96-93A8-40D1-9FCB-4A75DC0E91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7636" y="3574473"/>
              <a:ext cx="7245928" cy="21933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995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801" y="489274"/>
            <a:ext cx="6589199" cy="1280890"/>
          </a:xfrm>
        </p:spPr>
        <p:txBody>
          <a:bodyPr/>
          <a:lstStyle/>
          <a:p>
            <a:r>
              <a:rPr lang="hu-HU" dirty="0"/>
              <a:t>Művei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28015" y="1868755"/>
            <a:ext cx="6591985" cy="377762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hu-HU" dirty="0"/>
              <a:t>Szász Tamás, a pogány</a:t>
            </a:r>
          </a:p>
          <a:p>
            <a:pPr>
              <a:spcAft>
                <a:spcPts val="600"/>
              </a:spcAft>
            </a:pPr>
            <a:r>
              <a:rPr lang="hu-HU" dirty="0"/>
              <a:t>Lélekindulás – székely népballadák</a:t>
            </a:r>
          </a:p>
          <a:p>
            <a:pPr>
              <a:spcAft>
                <a:spcPts val="600"/>
              </a:spcAft>
            </a:pPr>
            <a:r>
              <a:rPr lang="hu-HU" dirty="0"/>
              <a:t>Szűzmáriás királyfi</a:t>
            </a:r>
          </a:p>
          <a:p>
            <a:pPr>
              <a:spcAft>
                <a:spcPts val="600"/>
              </a:spcAft>
            </a:pPr>
            <a:r>
              <a:rPr lang="hu-HU" dirty="0"/>
              <a:t>Címeresek – erdélyi világ feszültségei</a:t>
            </a:r>
          </a:p>
          <a:p>
            <a:pPr>
              <a:spcAft>
                <a:spcPts val="600"/>
              </a:spcAft>
            </a:pPr>
            <a:r>
              <a:rPr lang="hu-HU" dirty="0"/>
              <a:t>Ábel-trilógia</a:t>
            </a:r>
          </a:p>
          <a:p>
            <a:endParaRPr lang="hu-HU" dirty="0"/>
          </a:p>
          <a:p>
            <a:endParaRPr lang="hu-HU" dirty="0"/>
          </a:p>
          <a:p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D78C138A-0C3D-4A2B-A746-C57166CC04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9333" y="1770164"/>
            <a:ext cx="2825067" cy="39748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E1CDC17-43DE-425C-95D3-4BD8D8CE00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303" y="4061420"/>
            <a:ext cx="1636097" cy="25887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4436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855E7DFB-E275-4F87-853D-1716599B9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Ábel - trilógia</a:t>
            </a:r>
            <a:endParaRPr lang="en-US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5835EB22-66E2-4F3F-B498-322D625D3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1979" y="1925782"/>
            <a:ext cx="4874021" cy="3777622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hu-HU" dirty="0"/>
              <a:t>Brassói Lapok </a:t>
            </a:r>
            <a:br>
              <a:rPr lang="hu-HU" dirty="0"/>
            </a:br>
            <a:r>
              <a:rPr lang="hu-HU" dirty="0"/>
              <a:t>  – több mint 200 részben</a:t>
            </a:r>
          </a:p>
          <a:p>
            <a:pPr>
              <a:spcAft>
                <a:spcPts val="600"/>
              </a:spcAft>
            </a:pPr>
            <a:r>
              <a:rPr lang="hu-HU" dirty="0"/>
              <a:t>Ábel a rengetegben (1932)</a:t>
            </a:r>
          </a:p>
          <a:p>
            <a:pPr>
              <a:spcAft>
                <a:spcPts val="600"/>
              </a:spcAft>
            </a:pPr>
            <a:r>
              <a:rPr lang="hu-HU" dirty="0"/>
              <a:t>Ábel az országban (1933)</a:t>
            </a:r>
          </a:p>
          <a:p>
            <a:pPr>
              <a:spcAft>
                <a:spcPts val="600"/>
              </a:spcAft>
            </a:pPr>
            <a:r>
              <a:rPr lang="hu-HU" dirty="0"/>
              <a:t>Ábel Amerikában (1934)</a:t>
            </a:r>
          </a:p>
          <a:p>
            <a:pPr>
              <a:spcAft>
                <a:spcPts val="600"/>
              </a:spcAft>
            </a:pPr>
            <a:endParaRPr lang="hu-HU" dirty="0"/>
          </a:p>
          <a:p>
            <a:pPr>
              <a:spcAft>
                <a:spcPts val="600"/>
              </a:spcAft>
            </a:pPr>
            <a:r>
              <a:rPr lang="hu-HU" dirty="0"/>
              <a:t>Székelység életben maradási lehetőségei</a:t>
            </a:r>
            <a:br>
              <a:rPr lang="hu-HU" dirty="0"/>
            </a:br>
            <a:r>
              <a:rPr lang="hu-HU" sz="1400" dirty="0"/>
              <a:t>(erdei munka, városi lét, kivándorlás)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xmlns="" id="{7CFFB533-34C5-4F21-88EC-7173144E35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71" y="3311237"/>
            <a:ext cx="3638256" cy="32835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51177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Szálak">
  <a:themeElements>
    <a:clrScheme name="Szálak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zálak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zálak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190</TotalTime>
  <Words>192</Words>
  <Application>Microsoft Macintosh PowerPoint</Application>
  <PresentationFormat>Diavetítés a képernyőre (4:3 oldalarány)</PresentationFormat>
  <Paragraphs>61</Paragraphs>
  <Slides>12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12</vt:i4>
      </vt:variant>
    </vt:vector>
  </HeadingPairs>
  <TitlesOfParts>
    <vt:vector size="17" baseType="lpstr">
      <vt:lpstr>Century Gothic</vt:lpstr>
      <vt:lpstr>Wingdings</vt:lpstr>
      <vt:lpstr>Wingdings 3</vt:lpstr>
      <vt:lpstr>Arial</vt:lpstr>
      <vt:lpstr>Szálak</vt:lpstr>
      <vt:lpstr>Tamási Áron</vt:lpstr>
      <vt:lpstr>Élete</vt:lpstr>
      <vt:lpstr>Farkaslaka</vt:lpstr>
      <vt:lpstr>Tamási Áron - emlékház</vt:lpstr>
      <vt:lpstr>Tanulmányai</vt:lpstr>
      <vt:lpstr>Tamási Áron Gimnázium Székelyudvarhely</vt:lpstr>
      <vt:lpstr>Életútja</vt:lpstr>
      <vt:lpstr>Művei</vt:lpstr>
      <vt:lpstr>Ábel - trilógia</vt:lpstr>
      <vt:lpstr>Emlékművek</vt:lpstr>
      <vt:lpstr>Díjak</vt:lpstr>
      <vt:lpstr>Köszönjük a figyelmet!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Tamási Áron</dc:title>
  <dc:creator>Windows-felhasználó</dc:creator>
  <cp:lastModifiedBy>Microsoft Office-felhasználó</cp:lastModifiedBy>
  <cp:revision>29</cp:revision>
  <dcterms:created xsi:type="dcterms:W3CDTF">2018-05-20T12:50:25Z</dcterms:created>
  <dcterms:modified xsi:type="dcterms:W3CDTF">2018-05-21T18:06:16Z</dcterms:modified>
</cp:coreProperties>
</file>