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+LL4U1aFjbfkRzmSiqiUKejJD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89891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178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8618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3152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3146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215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475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153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245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38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503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925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1992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80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799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904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116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19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tsz.hu/data/cms94355/VML2020_NNK_2020_02_25.pdf" TargetMode="External"/><Relationship Id="rId13" Type="http://schemas.openxmlformats.org/officeDocument/2006/relationships/hyperlink" Target="http://www.tinivagyok.hu/temak/veszelyek/item/jarvanyos-agyhartyagyulladas-oltassal-megelzhet" TargetMode="External"/><Relationship Id="rId3" Type="http://schemas.openxmlformats.org/officeDocument/2006/relationships/hyperlink" Target="https://semmelweis.hu/boe/files/2020/11/VI.EV-V%C3%A9d%C5%91olt%C3%A1sok.pdf" TargetMode="External"/><Relationship Id="rId7" Type="http://schemas.openxmlformats.org/officeDocument/2006/relationships/hyperlink" Target="http://www.vacsatc.hu/go?url=http://vedooltas.blog.hu/2012/09/04/bekoszonto_638" TargetMode="External"/><Relationship Id="rId12" Type="http://schemas.openxmlformats.org/officeDocument/2006/relationships/hyperlink" Target="http://www.tinivagyok.hu/temak/veszelyek/item/kerdesek_es_valaszok_a_hpv_okozta_fertozessel_es_oltassal_kapcsolatban1" TargetMode="External"/><Relationship Id="rId17" Type="http://schemas.openxmlformats.org/officeDocument/2006/relationships/hyperlink" Target="https://www.youtube.com/watch?v=Rzxr9FeZf1g&amp;ab_channel=SciShow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://www.vacsatc.hu/vacsatc_docs/?id=influenza_2018_09_04.doc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vacsatc.hu/go?url=http://oltaskritikus.blogspot.hu/" TargetMode="External"/><Relationship Id="rId11" Type="http://schemas.openxmlformats.org/officeDocument/2006/relationships/hyperlink" Target="http://www.tinivagyok.hu/temak/veszelyek/item/jarvanyos-majgyulladas" TargetMode="External"/><Relationship Id="rId5" Type="http://schemas.openxmlformats.org/officeDocument/2006/relationships/hyperlink" Target="http://www.vacsatc.hu/vacsatc_docs/?id=0-s0264410x11019086-main.pdf" TargetMode="External"/><Relationship Id="rId15" Type="http://schemas.openxmlformats.org/officeDocument/2006/relationships/hyperlink" Target="http://www.vacsatc.hu/vacsatc_docs/?id=hpv2.doc" TargetMode="External"/><Relationship Id="rId10" Type="http://schemas.openxmlformats.org/officeDocument/2006/relationships/hyperlink" Target="http://www.tinivagyok.hu/temak/test/item/attoer-siker-a-hpv-oltassal-ausztraliaban" TargetMode="External"/><Relationship Id="rId4" Type="http://schemas.openxmlformats.org/officeDocument/2006/relationships/hyperlink" Target="http://www.vacsatc.hu/?Influenza-&amp;pid=59" TargetMode="External"/><Relationship Id="rId9" Type="http://schemas.openxmlformats.org/officeDocument/2006/relationships/hyperlink" Target="https://tamasibeladr.hu/blog/2019/hpv-tevhitek" TargetMode="External"/><Relationship Id="rId14" Type="http://schemas.openxmlformats.org/officeDocument/2006/relationships/hyperlink" Target="http://www.vacsatc.hu/vacsatc_docs/?id=hepatitis_a2.d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6585740"/>
            <a:ext cx="18288000" cy="5236410"/>
          </a:xfrm>
          <a:custGeom>
            <a:avLst/>
            <a:gdLst/>
            <a:ahLst/>
            <a:cxnLst/>
            <a:rect l="l" t="t" r="r" b="b"/>
            <a:pathLst>
              <a:path w="6186311" h="1771329" extrusionOk="0">
                <a:moveTo>
                  <a:pt x="6061851" y="1771329"/>
                </a:moveTo>
                <a:lnTo>
                  <a:pt x="124460" y="1771329"/>
                </a:lnTo>
                <a:cubicBezTo>
                  <a:pt x="55880" y="1771329"/>
                  <a:pt x="0" y="1715449"/>
                  <a:pt x="0" y="164686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061851" y="0"/>
                </a:lnTo>
                <a:cubicBezTo>
                  <a:pt x="6130431" y="0"/>
                  <a:pt x="6186311" y="55880"/>
                  <a:pt x="6186311" y="124460"/>
                </a:cubicBezTo>
                <a:lnTo>
                  <a:pt x="6186311" y="1646869"/>
                </a:lnTo>
                <a:cubicBezTo>
                  <a:pt x="6186311" y="1715449"/>
                  <a:pt x="6130431" y="1771329"/>
                  <a:pt x="6061851" y="1771329"/>
                </a:cubicBezTo>
                <a:close/>
              </a:path>
            </a:pathLst>
          </a:custGeom>
          <a:solidFill>
            <a:srgbClr val="3C53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1665945" y="2522096"/>
            <a:ext cx="15147868" cy="5657850"/>
          </a:xfrm>
          <a:custGeom>
            <a:avLst/>
            <a:gdLst/>
            <a:ahLst/>
            <a:cxnLst/>
            <a:rect l="l" t="t" r="r" b="b"/>
            <a:pathLst>
              <a:path w="5124093" h="1913890" extrusionOk="0">
                <a:moveTo>
                  <a:pt x="4999632" y="1913890"/>
                </a:moveTo>
                <a:lnTo>
                  <a:pt x="124460" y="1913890"/>
                </a:lnTo>
                <a:cubicBezTo>
                  <a:pt x="55880" y="1913890"/>
                  <a:pt x="0" y="1858010"/>
                  <a:pt x="0" y="178943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99632" y="0"/>
                </a:lnTo>
                <a:cubicBezTo>
                  <a:pt x="5068213" y="0"/>
                  <a:pt x="5124093" y="55880"/>
                  <a:pt x="5124093" y="124460"/>
                </a:cubicBezTo>
                <a:lnTo>
                  <a:pt x="5124093" y="1789430"/>
                </a:lnTo>
                <a:cubicBezTo>
                  <a:pt x="5124093" y="1858010"/>
                  <a:pt x="5068213" y="1913890"/>
                  <a:pt x="4999632" y="1913890"/>
                </a:cubicBezTo>
                <a:close/>
              </a:path>
            </a:pathLst>
          </a:custGeom>
          <a:solidFill>
            <a:srgbClr val="094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6" name="Google Shape;86;p1"/>
          <p:cNvGrpSpPr/>
          <p:nvPr/>
        </p:nvGrpSpPr>
        <p:grpSpPr>
          <a:xfrm>
            <a:off x="8168416" y="4033421"/>
            <a:ext cx="8331150" cy="4165575"/>
            <a:chOff x="0" y="0"/>
            <a:chExt cx="11108199" cy="5554100"/>
          </a:xfrm>
        </p:grpSpPr>
        <p:pic>
          <p:nvPicPr>
            <p:cNvPr id="87" name="Google Shape;87;p1"/>
            <p:cNvPicPr preferRelativeResize="0"/>
            <p:nvPr/>
          </p:nvPicPr>
          <p:blipFill rotWithShape="1">
            <a:blip r:embed="rId3">
              <a:alphaModFix amt="9999"/>
            </a:blip>
            <a:srcRect/>
            <a:stretch/>
          </p:blipFill>
          <p:spPr>
            <a:xfrm rot="10800000">
              <a:off x="0" y="0"/>
              <a:ext cx="11108199" cy="555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3">
              <a:alphaModFix amt="9999"/>
            </a:blip>
            <a:srcRect/>
            <a:stretch/>
          </p:blipFill>
          <p:spPr>
            <a:xfrm rot="10800000">
              <a:off x="1159359" y="1159359"/>
              <a:ext cx="8789481" cy="43947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858945" y="813889"/>
            <a:ext cx="5640621" cy="7404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"/>
          <p:cNvGrpSpPr/>
          <p:nvPr/>
        </p:nvGrpSpPr>
        <p:grpSpPr>
          <a:xfrm>
            <a:off x="2101337" y="3879069"/>
            <a:ext cx="8573301" cy="2616978"/>
            <a:chOff x="-789325" y="85725"/>
            <a:chExt cx="11431068" cy="3489304"/>
          </a:xfrm>
        </p:grpSpPr>
        <p:sp>
          <p:nvSpPr>
            <p:cNvPr id="91" name="Google Shape;91;p1"/>
            <p:cNvSpPr txBox="1"/>
            <p:nvPr/>
          </p:nvSpPr>
          <p:spPr>
            <a:xfrm>
              <a:off x="0" y="85725"/>
              <a:ext cx="10641743" cy="315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-789325" y="2386732"/>
              <a:ext cx="10641743" cy="1188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I. </a:t>
              </a:r>
              <a:r>
                <a:rPr lang="en-US" sz="26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Ajánlott</a:t>
              </a:r>
              <a:r>
                <a:rPr lang="en-US" sz="26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védőoltások</a:t>
              </a:r>
              <a:endParaRPr dirty="0"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II. </a:t>
              </a:r>
              <a:r>
                <a:rPr lang="en-US" sz="26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Oltásellenesség</a:t>
              </a:r>
              <a:r>
                <a:rPr lang="en-US" sz="26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és</a:t>
              </a:r>
              <a:r>
                <a:rPr lang="en-US" sz="26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tévhitek</a:t>
              </a:r>
              <a:r>
                <a:rPr lang="en-US" sz="26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lang="en-US" sz="26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védőoltásokról</a:t>
              </a:r>
              <a:endParaRPr dirty="0"/>
            </a:p>
          </p:txBody>
        </p:sp>
      </p:grpSp>
      <p:sp>
        <p:nvSpPr>
          <p:cNvPr id="12" name="Google Shape;91;p1"/>
          <p:cNvSpPr txBox="1"/>
          <p:nvPr/>
        </p:nvSpPr>
        <p:spPr>
          <a:xfrm>
            <a:off x="2033988" y="4165949"/>
            <a:ext cx="10041035" cy="93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500" dirty="0" err="1" smtClean="0">
                <a:solidFill>
                  <a:srgbClr val="FFFFFF"/>
                </a:solidFill>
                <a:latin typeface="+mn-lt"/>
              </a:rPr>
              <a:t>Oltogatós</a:t>
            </a:r>
            <a:r>
              <a:rPr lang="hu-HU" sz="5500" dirty="0" smtClean="0">
                <a:solidFill>
                  <a:srgbClr val="FFFFFF"/>
                </a:solidFill>
                <a:latin typeface="+mn-lt"/>
              </a:rPr>
              <a:t> szövegek másként</a:t>
            </a:r>
            <a:endParaRPr sz="55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64B8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0"/>
          <p:cNvGrpSpPr/>
          <p:nvPr/>
        </p:nvGrpSpPr>
        <p:grpSpPr>
          <a:xfrm>
            <a:off x="-3490148" y="-3739530"/>
            <a:ext cx="7659216" cy="7693546"/>
            <a:chOff x="22886" y="0"/>
            <a:chExt cx="10212289" cy="10258062"/>
          </a:xfrm>
        </p:grpSpPr>
        <p:sp>
          <p:nvSpPr>
            <p:cNvPr id="193" name="Google Shape;193;p10"/>
            <p:cNvSpPr/>
            <p:nvPr/>
          </p:nvSpPr>
          <p:spPr>
            <a:xfrm>
              <a:off x="22886" y="0"/>
              <a:ext cx="10212289" cy="10258062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958695" y="940003"/>
              <a:ext cx="8340671" cy="8378056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10"/>
          <p:cNvGrpSpPr/>
          <p:nvPr/>
        </p:nvGrpSpPr>
        <p:grpSpPr>
          <a:xfrm>
            <a:off x="13429691" y="6140401"/>
            <a:ext cx="7659216" cy="7693546"/>
            <a:chOff x="22886" y="0"/>
            <a:chExt cx="10212289" cy="10258062"/>
          </a:xfrm>
        </p:grpSpPr>
        <p:sp>
          <p:nvSpPr>
            <p:cNvPr id="196" name="Google Shape;196;p10"/>
            <p:cNvSpPr/>
            <p:nvPr/>
          </p:nvSpPr>
          <p:spPr>
            <a:xfrm>
              <a:off x="22886" y="0"/>
              <a:ext cx="10212289" cy="10258062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958695" y="940003"/>
              <a:ext cx="8340671" cy="8378056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0"/>
          <p:cNvSpPr/>
          <p:nvPr/>
        </p:nvSpPr>
        <p:spPr>
          <a:xfrm>
            <a:off x="3103337" y="8001972"/>
            <a:ext cx="5604755" cy="1256328"/>
          </a:xfrm>
          <a:custGeom>
            <a:avLst/>
            <a:gdLst/>
            <a:ahLst/>
            <a:cxnLst/>
            <a:rect l="l" t="t" r="r" b="b"/>
            <a:pathLst>
              <a:path w="2946189" h="660400" extrusionOk="0">
                <a:moveTo>
                  <a:pt x="28217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21729" y="0"/>
                </a:lnTo>
                <a:cubicBezTo>
                  <a:pt x="2890309" y="0"/>
                  <a:pt x="2946189" y="55880"/>
                  <a:pt x="2946189" y="124460"/>
                </a:cubicBezTo>
                <a:lnTo>
                  <a:pt x="2946189" y="535940"/>
                </a:lnTo>
                <a:cubicBezTo>
                  <a:pt x="2946189" y="604520"/>
                  <a:pt x="2890309" y="660400"/>
                  <a:pt x="2821729" y="660400"/>
                </a:cubicBezTo>
                <a:close/>
              </a:path>
            </a:pathLst>
          </a:custGeom>
          <a:solidFill>
            <a:srgbClr val="F5F5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"/>
          <p:cNvSpPr/>
          <p:nvPr/>
        </p:nvSpPr>
        <p:spPr>
          <a:xfrm rot="10800000">
            <a:off x="818570" y="695695"/>
            <a:ext cx="16440730" cy="1240003"/>
          </a:xfrm>
          <a:custGeom>
            <a:avLst/>
            <a:gdLst/>
            <a:ahLst/>
            <a:cxnLst/>
            <a:rect l="l" t="t" r="r" b="b"/>
            <a:pathLst>
              <a:path w="11138586" h="840101" extrusionOk="0">
                <a:moveTo>
                  <a:pt x="11014125" y="840101"/>
                </a:moveTo>
                <a:lnTo>
                  <a:pt x="124460" y="840101"/>
                </a:lnTo>
                <a:cubicBezTo>
                  <a:pt x="55880" y="840101"/>
                  <a:pt x="0" y="784221"/>
                  <a:pt x="0" y="71564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014126" y="0"/>
                </a:lnTo>
                <a:cubicBezTo>
                  <a:pt x="11082706" y="0"/>
                  <a:pt x="11138586" y="55880"/>
                  <a:pt x="11138586" y="124460"/>
                </a:cubicBezTo>
                <a:lnTo>
                  <a:pt x="11138586" y="715641"/>
                </a:lnTo>
                <a:cubicBezTo>
                  <a:pt x="11138586" y="784221"/>
                  <a:pt x="11082706" y="840101"/>
                  <a:pt x="11014126" y="840101"/>
                </a:cubicBezTo>
                <a:close/>
              </a:path>
            </a:pathLst>
          </a:custGeom>
          <a:solidFill>
            <a:srgbClr val="2F2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69964"/>
            <a:ext cx="2468651" cy="401703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/>
          <p:nvPr/>
        </p:nvSpPr>
        <p:spPr>
          <a:xfrm>
            <a:off x="6236557" y="5143500"/>
            <a:ext cx="5604755" cy="1256328"/>
          </a:xfrm>
          <a:custGeom>
            <a:avLst/>
            <a:gdLst/>
            <a:ahLst/>
            <a:cxnLst/>
            <a:rect l="l" t="t" r="r" b="b"/>
            <a:pathLst>
              <a:path w="2946189" h="660400" extrusionOk="0">
                <a:moveTo>
                  <a:pt x="28217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21729" y="0"/>
                </a:lnTo>
                <a:cubicBezTo>
                  <a:pt x="2890309" y="0"/>
                  <a:pt x="2946189" y="55880"/>
                  <a:pt x="2946189" y="124460"/>
                </a:cubicBezTo>
                <a:lnTo>
                  <a:pt x="2946189" y="535940"/>
                </a:lnTo>
                <a:cubicBezTo>
                  <a:pt x="2946189" y="604520"/>
                  <a:pt x="2890309" y="660400"/>
                  <a:pt x="2821729" y="660400"/>
                </a:cubicBezTo>
                <a:close/>
              </a:path>
            </a:pathLst>
          </a:custGeom>
          <a:solidFill>
            <a:srgbClr val="DC3C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"/>
          <p:cNvSpPr/>
          <p:nvPr/>
        </p:nvSpPr>
        <p:spPr>
          <a:xfrm>
            <a:off x="10426687" y="2389104"/>
            <a:ext cx="5604755" cy="1256328"/>
          </a:xfrm>
          <a:custGeom>
            <a:avLst/>
            <a:gdLst/>
            <a:ahLst/>
            <a:cxnLst/>
            <a:rect l="l" t="t" r="r" b="b"/>
            <a:pathLst>
              <a:path w="2946189" h="660400" extrusionOk="0">
                <a:moveTo>
                  <a:pt x="28217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21729" y="0"/>
                </a:lnTo>
                <a:cubicBezTo>
                  <a:pt x="2890309" y="0"/>
                  <a:pt x="2946189" y="55880"/>
                  <a:pt x="2946189" y="124460"/>
                </a:cubicBezTo>
                <a:lnTo>
                  <a:pt x="2946189" y="535940"/>
                </a:lnTo>
                <a:cubicBezTo>
                  <a:pt x="2946189" y="604520"/>
                  <a:pt x="2890309" y="660400"/>
                  <a:pt x="2821729" y="660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"/>
          <p:cNvSpPr/>
          <p:nvPr/>
        </p:nvSpPr>
        <p:spPr>
          <a:xfrm>
            <a:off x="10426687" y="8001972"/>
            <a:ext cx="5604755" cy="1256328"/>
          </a:xfrm>
          <a:custGeom>
            <a:avLst/>
            <a:gdLst/>
            <a:ahLst/>
            <a:cxnLst/>
            <a:rect l="l" t="t" r="r" b="b"/>
            <a:pathLst>
              <a:path w="2946189" h="660400" extrusionOk="0">
                <a:moveTo>
                  <a:pt x="28217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21729" y="0"/>
                </a:lnTo>
                <a:cubicBezTo>
                  <a:pt x="2890309" y="0"/>
                  <a:pt x="2946189" y="55880"/>
                  <a:pt x="2946189" y="124460"/>
                </a:cubicBezTo>
                <a:lnTo>
                  <a:pt x="2946189" y="535940"/>
                </a:lnTo>
                <a:cubicBezTo>
                  <a:pt x="2946189" y="604520"/>
                  <a:pt x="2890309" y="660400"/>
                  <a:pt x="2821729" y="660400"/>
                </a:cubicBezTo>
                <a:close/>
              </a:path>
            </a:pathLst>
          </a:custGeom>
          <a:solidFill>
            <a:srgbClr val="DC3C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"/>
          <p:cNvSpPr/>
          <p:nvPr/>
        </p:nvSpPr>
        <p:spPr>
          <a:xfrm>
            <a:off x="2468651" y="2389104"/>
            <a:ext cx="5604755" cy="1256328"/>
          </a:xfrm>
          <a:custGeom>
            <a:avLst/>
            <a:gdLst/>
            <a:ahLst/>
            <a:cxnLst/>
            <a:rect l="l" t="t" r="r" b="b"/>
            <a:pathLst>
              <a:path w="2946189" h="660400" extrusionOk="0">
                <a:moveTo>
                  <a:pt x="282172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21729" y="0"/>
                </a:lnTo>
                <a:cubicBezTo>
                  <a:pt x="2890309" y="0"/>
                  <a:pt x="2946189" y="55880"/>
                  <a:pt x="2946189" y="124460"/>
                </a:cubicBezTo>
                <a:lnTo>
                  <a:pt x="2946189" y="535940"/>
                </a:lnTo>
                <a:cubicBezTo>
                  <a:pt x="2946189" y="604520"/>
                  <a:pt x="2890309" y="660400"/>
                  <a:pt x="2821729" y="660400"/>
                </a:cubicBezTo>
                <a:close/>
              </a:path>
            </a:pathLst>
          </a:custGeom>
          <a:solidFill>
            <a:srgbClr val="DC3C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1A066029-F060-4622-BFC2-49C22B7B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744196"/>
            <a:ext cx="16098157" cy="1143000"/>
          </a:xfrm>
        </p:spPr>
        <p:txBody>
          <a:bodyPr>
            <a:normAutofit/>
          </a:bodyPr>
          <a:lstStyle/>
          <a:p>
            <a:r>
              <a:rPr lang="hu-HU" sz="3600" b="0" i="0" u="none" strike="noStrike" dirty="0">
                <a:solidFill>
                  <a:srgbClr val="FFFFFF"/>
                </a:solidFill>
                <a:effectLst/>
                <a:latin typeface="+mj-lt"/>
              </a:rPr>
              <a:t>TOVÁBBI ÖNKÉNTES VÉDŐOLTÁSOK</a:t>
            </a:r>
            <a:endParaRPr lang="hu-HU" sz="3600" dirty="0">
              <a:latin typeface="+mj-lt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B3533CF5-061A-41B2-9CE2-A9C4BD037B21}"/>
              </a:ext>
            </a:extLst>
          </p:cNvPr>
          <p:cNvSpPr txBox="1"/>
          <p:nvPr/>
        </p:nvSpPr>
        <p:spPr>
          <a:xfrm>
            <a:off x="2975429" y="2799394"/>
            <a:ext cx="463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0" i="0" u="none" strike="noStrike" dirty="0" err="1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Rotavírus</a:t>
            </a:r>
            <a:r>
              <a:rPr lang="hu-HU" sz="24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 ellen</a:t>
            </a:r>
            <a:endParaRPr lang="hu-HU" sz="2400" dirty="0"/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16DF9EC5-D7E7-45A9-A5BC-03190CBC059E}"/>
              </a:ext>
            </a:extLst>
          </p:cNvPr>
          <p:cNvSpPr txBox="1"/>
          <p:nvPr/>
        </p:nvSpPr>
        <p:spPr>
          <a:xfrm>
            <a:off x="10667904" y="2611460"/>
            <a:ext cx="51223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0" i="0" u="none" strike="noStrike" dirty="0" err="1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Kullancsencephalitis</a:t>
            </a:r>
            <a:r>
              <a:rPr lang="hu-HU" sz="24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/agyvelő-gyulladás ellen</a:t>
            </a:r>
            <a:endParaRPr lang="hu-HU" sz="24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AECD30AE-1E7C-4371-8C2B-848C533CDD50}"/>
              </a:ext>
            </a:extLst>
          </p:cNvPr>
          <p:cNvSpPr txBox="1"/>
          <p:nvPr/>
        </p:nvSpPr>
        <p:spPr>
          <a:xfrm>
            <a:off x="6581320" y="5523240"/>
            <a:ext cx="4992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Kolera ellen</a:t>
            </a:r>
            <a:endParaRPr lang="hu-HU" sz="24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27CADFB1-B205-40A7-A0F0-956EDB755158}"/>
              </a:ext>
            </a:extLst>
          </p:cNvPr>
          <p:cNvSpPr txBox="1"/>
          <p:nvPr/>
        </p:nvSpPr>
        <p:spPr>
          <a:xfrm>
            <a:off x="3237679" y="8389240"/>
            <a:ext cx="533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Hastífusz ellen</a:t>
            </a:r>
            <a:endParaRPr lang="hu-HU" sz="2400" dirty="0"/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AE4B414E-9DA4-4429-8F2D-DA734DC4E141}"/>
              </a:ext>
            </a:extLst>
          </p:cNvPr>
          <p:cNvSpPr txBox="1"/>
          <p:nvPr/>
        </p:nvSpPr>
        <p:spPr>
          <a:xfrm>
            <a:off x="10776199" y="8420664"/>
            <a:ext cx="512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Sárgaláz ellen</a:t>
            </a:r>
            <a:endParaRPr lang="hu-H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201" grpId="0" animBg="1"/>
      <p:bldP spid="202" grpId="0" animBg="1"/>
      <p:bldP spid="203" grpId="0" animBg="1"/>
      <p:bldP spid="204" grpId="0" animBg="1"/>
      <p:bldP spid="3" grpId="0"/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3AC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1"/>
          <p:cNvGrpSpPr/>
          <p:nvPr/>
        </p:nvGrpSpPr>
        <p:grpSpPr>
          <a:xfrm>
            <a:off x="-3490148" y="-3739530"/>
            <a:ext cx="7659216" cy="7693546"/>
            <a:chOff x="22886" y="0"/>
            <a:chExt cx="10212289" cy="10258062"/>
          </a:xfrm>
        </p:grpSpPr>
        <p:sp>
          <p:nvSpPr>
            <p:cNvPr id="210" name="Google Shape;210;p11"/>
            <p:cNvSpPr/>
            <p:nvPr/>
          </p:nvSpPr>
          <p:spPr>
            <a:xfrm>
              <a:off x="22886" y="0"/>
              <a:ext cx="10212289" cy="10258062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958695" y="940003"/>
              <a:ext cx="8340671" cy="8378056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1"/>
          <p:cNvGrpSpPr/>
          <p:nvPr/>
        </p:nvGrpSpPr>
        <p:grpSpPr>
          <a:xfrm>
            <a:off x="13429691" y="6440227"/>
            <a:ext cx="7659216" cy="7693546"/>
            <a:chOff x="22886" y="0"/>
            <a:chExt cx="10212289" cy="10258062"/>
          </a:xfrm>
        </p:grpSpPr>
        <p:sp>
          <p:nvSpPr>
            <p:cNvPr id="213" name="Google Shape;213;p11"/>
            <p:cNvSpPr/>
            <p:nvPr/>
          </p:nvSpPr>
          <p:spPr>
            <a:xfrm>
              <a:off x="22886" y="0"/>
              <a:ext cx="10212289" cy="10258062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958695" y="940003"/>
              <a:ext cx="8340671" cy="8378056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11"/>
          <p:cNvSpPr/>
          <p:nvPr/>
        </p:nvSpPr>
        <p:spPr>
          <a:xfrm>
            <a:off x="4539039" y="0"/>
            <a:ext cx="14786503" cy="10287000"/>
          </a:xfrm>
          <a:custGeom>
            <a:avLst/>
            <a:gdLst/>
            <a:ahLst/>
            <a:cxnLst/>
            <a:rect l="l" t="t" r="r" b="b"/>
            <a:pathLst>
              <a:path w="4520837" h="3145155" extrusionOk="0">
                <a:moveTo>
                  <a:pt x="4396377" y="3145155"/>
                </a:moveTo>
                <a:lnTo>
                  <a:pt x="124460" y="3145155"/>
                </a:lnTo>
                <a:cubicBezTo>
                  <a:pt x="55880" y="3145155"/>
                  <a:pt x="0" y="3089275"/>
                  <a:pt x="0" y="302069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396377" y="0"/>
                </a:lnTo>
                <a:cubicBezTo>
                  <a:pt x="4464957" y="0"/>
                  <a:pt x="4520837" y="55880"/>
                  <a:pt x="4520837" y="124460"/>
                </a:cubicBezTo>
                <a:lnTo>
                  <a:pt x="4520837" y="3020695"/>
                </a:lnTo>
                <a:cubicBezTo>
                  <a:pt x="4520837" y="3089275"/>
                  <a:pt x="4464957" y="3145155"/>
                  <a:pt x="4396377" y="3145155"/>
                </a:cubicBezTo>
                <a:close/>
              </a:path>
            </a:pathLst>
          </a:custGeom>
          <a:solidFill>
            <a:srgbClr val="F5F5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9172" y="1750622"/>
            <a:ext cx="5772181" cy="1295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26086" y="6172200"/>
            <a:ext cx="3261914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/>
          <p:nvPr/>
        </p:nvSpPr>
        <p:spPr>
          <a:xfrm>
            <a:off x="10900482" y="400536"/>
            <a:ext cx="7077378" cy="1256328"/>
          </a:xfrm>
          <a:custGeom>
            <a:avLst/>
            <a:gdLst/>
            <a:ahLst/>
            <a:cxnLst/>
            <a:rect l="l" t="t" r="r" b="b"/>
            <a:pathLst>
              <a:path w="3720286" h="660400" extrusionOk="0">
                <a:moveTo>
                  <a:pt x="3595826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5826" y="0"/>
                </a:lnTo>
                <a:cubicBezTo>
                  <a:pt x="3664406" y="0"/>
                  <a:pt x="3720286" y="55880"/>
                  <a:pt x="3720286" y="124460"/>
                </a:cubicBezTo>
                <a:lnTo>
                  <a:pt x="3720286" y="535940"/>
                </a:lnTo>
                <a:cubicBezTo>
                  <a:pt x="3720286" y="604520"/>
                  <a:pt x="3664406" y="660400"/>
                  <a:pt x="3595826" y="660400"/>
                </a:cubicBezTo>
                <a:close/>
              </a:path>
            </a:pathLst>
          </a:custGeom>
          <a:solidFill>
            <a:srgbClr val="1524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BE5D44F5-F395-43EF-8B53-62E727F5F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457" y="457200"/>
            <a:ext cx="6698343" cy="1143000"/>
          </a:xfrm>
        </p:spPr>
        <p:txBody>
          <a:bodyPr>
            <a:normAutofit/>
          </a:bodyPr>
          <a:lstStyle/>
          <a:p>
            <a:r>
              <a:rPr lang="hu-HU" b="0" i="0" u="none" strike="noStrike" dirty="0">
                <a:solidFill>
                  <a:srgbClr val="FFFFFF"/>
                </a:solidFill>
                <a:effectLst/>
                <a:latin typeface="+mn-lt"/>
              </a:rPr>
              <a:t>OLTÁSELLENESSÉG</a:t>
            </a:r>
            <a:endParaRPr lang="hu-HU" dirty="0">
              <a:latin typeface="+mn-lt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A979CD9D-5DF8-40D0-BF0F-3744A109F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2980" y="2305202"/>
            <a:ext cx="8993191" cy="7581261"/>
          </a:xfrm>
        </p:spPr>
        <p:txBody>
          <a:bodyPr/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Saját felelősségemre utasítom el az oltást! – NEM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Immunhiányos emberek (betegség, gyógyszerek) - </a:t>
            </a:r>
            <a:r>
              <a:rPr lang="hu-HU" b="0" i="0" u="none" strike="noStrike" dirty="0">
                <a:solidFill>
                  <a:srgbClr val="A50021"/>
                </a:solidFill>
                <a:effectLst/>
                <a:latin typeface="Arial" panose="020B0604020202020204" pitchFamily="34" charset="0"/>
              </a:rPr>
              <a:t>nyájimmunitás</a:t>
            </a:r>
          </a:p>
          <a:p>
            <a:pPr marL="742950" lvl="1" indent="-28575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Terhesség</a:t>
            </a:r>
            <a:endParaRPr lang="hu-HU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Az oltásellenesség kezdete, története</a:t>
            </a:r>
            <a:endParaRPr lang="hu-HU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marL="1143000" lvl="2" indent="-22860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1998. Andrew </a:t>
            </a:r>
            <a:r>
              <a:rPr lang="hu-HU" sz="2800" b="0" i="0" u="none" strike="noStrike" dirty="0" err="1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Wakefield</a:t>
            </a: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 – The </a:t>
            </a:r>
            <a:r>
              <a:rPr lang="hu-HU" sz="2800" b="0" i="0" u="none" strike="noStrike" dirty="0" err="1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Lancet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642938" rtl="0">
              <a:spcBef>
                <a:spcPts val="1000"/>
              </a:spcBef>
              <a:spcAft>
                <a:spcPts val="0"/>
              </a:spcAft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„MMR oltás és az autizmus kialakulása összefügg”</a:t>
            </a:r>
            <a:endParaRPr lang="hu-HU" sz="2800" b="0" dirty="0">
              <a:effectLst/>
            </a:endParaRPr>
          </a:p>
          <a:p>
            <a:pPr marL="642938" rtl="0">
              <a:spcBef>
                <a:spcPts val="1000"/>
              </a:spcBef>
              <a:spcAft>
                <a:spcPts val="0"/>
              </a:spcAft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Hibás mérés, torzított adatok, etikai szabálysértés – titkos szponzor</a:t>
            </a:r>
            <a:endParaRPr lang="hu-HU" sz="2800" b="0" dirty="0">
              <a:effectLst/>
            </a:endParaRPr>
          </a:p>
          <a:p>
            <a:pPr marL="1143000" lvl="2" indent="-22860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1796. Edward Jenner – fekete himlő elleni védőoltás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642938" rtl="0">
              <a:spcBef>
                <a:spcPts val="1000"/>
              </a:spcBef>
              <a:spcAft>
                <a:spcPts val="0"/>
              </a:spcAft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„Mindenki tehénné változik!”</a:t>
            </a:r>
            <a:endParaRPr lang="hu-HU" sz="2800" b="0" dirty="0">
              <a:effectLst/>
            </a:endParaRPr>
          </a:p>
          <a:p>
            <a:pPr marL="1143000" lvl="2" indent="-22860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1873. Stockholm – fekete himlő járvány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3AC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12"/>
          <p:cNvGrpSpPr/>
          <p:nvPr/>
        </p:nvGrpSpPr>
        <p:grpSpPr>
          <a:xfrm>
            <a:off x="10611618" y="1564754"/>
            <a:ext cx="7659216" cy="7693546"/>
            <a:chOff x="22886" y="0"/>
            <a:chExt cx="10212289" cy="10258062"/>
          </a:xfrm>
        </p:grpSpPr>
        <p:sp>
          <p:nvSpPr>
            <p:cNvPr id="224" name="Google Shape;224;p12"/>
            <p:cNvSpPr/>
            <p:nvPr/>
          </p:nvSpPr>
          <p:spPr>
            <a:xfrm>
              <a:off x="22886" y="0"/>
              <a:ext cx="10212289" cy="10258062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958695" y="940003"/>
              <a:ext cx="8340671" cy="8378056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12"/>
          <p:cNvSpPr/>
          <p:nvPr/>
        </p:nvSpPr>
        <p:spPr>
          <a:xfrm>
            <a:off x="654393" y="198035"/>
            <a:ext cx="14593170" cy="9890930"/>
          </a:xfrm>
          <a:custGeom>
            <a:avLst/>
            <a:gdLst/>
            <a:ahLst/>
            <a:cxnLst/>
            <a:rect l="l" t="t" r="r" b="b"/>
            <a:pathLst>
              <a:path w="1944458" h="1317911" extrusionOk="0">
                <a:moveTo>
                  <a:pt x="1819997" y="1317911"/>
                </a:moveTo>
                <a:lnTo>
                  <a:pt x="124460" y="1317911"/>
                </a:lnTo>
                <a:cubicBezTo>
                  <a:pt x="55880" y="1317911"/>
                  <a:pt x="0" y="1262031"/>
                  <a:pt x="0" y="119345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819998" y="0"/>
                </a:lnTo>
                <a:cubicBezTo>
                  <a:pt x="1888578" y="0"/>
                  <a:pt x="1944458" y="55880"/>
                  <a:pt x="1944458" y="124460"/>
                </a:cubicBezTo>
                <a:lnTo>
                  <a:pt x="1944458" y="1193451"/>
                </a:lnTo>
                <a:cubicBezTo>
                  <a:pt x="1944458" y="1262031"/>
                  <a:pt x="1888578" y="1317911"/>
                  <a:pt x="1819998" y="1317911"/>
                </a:cubicBezTo>
                <a:close/>
              </a:path>
            </a:pathLst>
          </a:custGeom>
          <a:solidFill>
            <a:srgbClr val="1524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5746" y="561608"/>
            <a:ext cx="6525345" cy="969983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2"/>
          <p:cNvSpPr/>
          <p:nvPr/>
        </p:nvSpPr>
        <p:spPr>
          <a:xfrm>
            <a:off x="1028700" y="475883"/>
            <a:ext cx="6525345" cy="1388061"/>
          </a:xfrm>
          <a:custGeom>
            <a:avLst/>
            <a:gdLst/>
            <a:ahLst/>
            <a:cxnLst/>
            <a:rect l="l" t="t" r="r" b="b"/>
            <a:pathLst>
              <a:path w="2776860" h="897928" extrusionOk="0">
                <a:moveTo>
                  <a:pt x="2652400" y="897928"/>
                </a:moveTo>
                <a:lnTo>
                  <a:pt x="124460" y="897928"/>
                </a:lnTo>
                <a:cubicBezTo>
                  <a:pt x="55880" y="897928"/>
                  <a:pt x="0" y="842048"/>
                  <a:pt x="0" y="77346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652400" y="0"/>
                </a:lnTo>
                <a:cubicBezTo>
                  <a:pt x="2720980" y="0"/>
                  <a:pt x="2776860" y="55880"/>
                  <a:pt x="2776860" y="124460"/>
                </a:cubicBezTo>
                <a:lnTo>
                  <a:pt x="2776860" y="773468"/>
                </a:lnTo>
                <a:cubicBezTo>
                  <a:pt x="2776860" y="842048"/>
                  <a:pt x="2720980" y="897928"/>
                  <a:pt x="2652400" y="897928"/>
                </a:cubicBezTo>
                <a:close/>
              </a:path>
            </a:pathLst>
          </a:custGeom>
          <a:solidFill>
            <a:srgbClr val="F5F5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9154D1C1-6658-4DD6-B990-749CC64D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4" y="598412"/>
            <a:ext cx="6200775" cy="1130375"/>
          </a:xfrm>
        </p:spPr>
        <p:txBody>
          <a:bodyPr>
            <a:normAutofit/>
          </a:bodyPr>
          <a:lstStyle/>
          <a:p>
            <a:r>
              <a:rPr lang="hu-HU" sz="32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 PROBLÉMA VISELKEDÉSTANI HÁTTERE</a:t>
            </a:r>
            <a:endParaRPr lang="hu-H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687EBEC0-7249-40DF-9D44-28BE29DBC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7325" y="2269755"/>
            <a:ext cx="10915650" cy="7145707"/>
          </a:xfrm>
        </p:spPr>
        <p:txBody>
          <a:bodyPr>
            <a:normAutofit/>
          </a:bodyPr>
          <a:lstStyle/>
          <a:p>
            <a:pPr fontAlgn="base"/>
            <a:r>
              <a:rPr lang="hu-HU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hu-HU" dirty="0">
                <a:solidFill>
                  <a:schemeClr val="bg1"/>
                </a:solidFill>
              </a:rPr>
              <a:t>„Biztos veszélyes!”</a:t>
            </a:r>
          </a:p>
          <a:p>
            <a:r>
              <a:rPr lang="hu-HU" dirty="0">
                <a:solidFill>
                  <a:schemeClr val="bg1"/>
                </a:solidFill>
              </a:rPr>
              <a:t>1. Megfigyelések </a:t>
            </a:r>
            <a:r>
              <a:rPr lang="hu-HU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hu-HU" dirty="0" smtClean="0">
                <a:solidFill>
                  <a:schemeClr val="bg1"/>
                </a:solidFill>
              </a:rPr>
              <a:t>összefüggések </a:t>
            </a:r>
            <a:r>
              <a:rPr lang="hu-HU" dirty="0">
                <a:solidFill>
                  <a:schemeClr val="bg1"/>
                </a:solidFill>
              </a:rPr>
              <a:t>keresése</a:t>
            </a:r>
          </a:p>
          <a:p>
            <a:r>
              <a:rPr lang="hu-HU" b="1" dirty="0">
                <a:solidFill>
                  <a:schemeClr val="bg1"/>
                </a:solidFill>
              </a:rPr>
              <a:t>    Megismerési részrehajlás</a:t>
            </a:r>
            <a:r>
              <a:rPr lang="hu-HU" dirty="0">
                <a:solidFill>
                  <a:schemeClr val="bg1"/>
                </a:solidFill>
              </a:rPr>
              <a:t>: mindig a saját elmélet a legjobb</a:t>
            </a:r>
          </a:p>
          <a:p>
            <a:r>
              <a:rPr lang="hu-HU" dirty="0">
                <a:solidFill>
                  <a:schemeClr val="bg1"/>
                </a:solidFill>
              </a:rPr>
              <a:t>2. „De miért?!” </a:t>
            </a:r>
            <a:r>
              <a:rPr lang="hu-HU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hu-HU" dirty="0" smtClean="0">
                <a:solidFill>
                  <a:schemeClr val="bg1"/>
                </a:solidFill>
              </a:rPr>
              <a:t>negatív </a:t>
            </a:r>
            <a:r>
              <a:rPr lang="hu-HU" dirty="0">
                <a:solidFill>
                  <a:schemeClr val="bg1"/>
                </a:solidFill>
              </a:rPr>
              <a:t>történés oka a legfontosabb</a:t>
            </a:r>
          </a:p>
          <a:p>
            <a:r>
              <a:rPr lang="hu-HU" b="1" dirty="0">
                <a:solidFill>
                  <a:schemeClr val="bg1"/>
                </a:solidFill>
              </a:rPr>
              <a:t>   Negatív effektus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Pl.  Gyermekről kiderül, hogy autista</a:t>
            </a:r>
          </a:p>
          <a:p>
            <a:r>
              <a:rPr lang="hu-HU" dirty="0">
                <a:solidFill>
                  <a:schemeClr val="bg1"/>
                </a:solidFill>
              </a:rPr>
              <a:t>   Szülő: Mi az oka?!</a:t>
            </a:r>
          </a:p>
          <a:p>
            <a:r>
              <a:rPr lang="hu-HU" dirty="0">
                <a:solidFill>
                  <a:schemeClr val="bg1"/>
                </a:solidFill>
              </a:rPr>
              <a:t>   Orvos: Fogalmam sincs.</a:t>
            </a:r>
          </a:p>
          <a:p>
            <a:r>
              <a:rPr lang="hu-HU" dirty="0">
                <a:solidFill>
                  <a:schemeClr val="bg1"/>
                </a:solidFill>
              </a:rPr>
              <a:t>3. Szülő: Majd én kiderítem!</a:t>
            </a:r>
          </a:p>
          <a:p>
            <a:pPr fontAlgn="base"/>
            <a:r>
              <a:rPr lang="hu-HU" dirty="0">
                <a:solidFill>
                  <a:schemeClr val="bg1"/>
                </a:solidFill>
              </a:rPr>
              <a:t>   Internet</a:t>
            </a:r>
          </a:p>
          <a:p>
            <a:pPr fontAlgn="base"/>
            <a:r>
              <a:rPr lang="hu-HU" dirty="0">
                <a:solidFill>
                  <a:schemeClr val="bg1"/>
                </a:solidFill>
              </a:rPr>
              <a:t>  „A gonosz dokik!”</a:t>
            </a:r>
          </a:p>
          <a:p>
            <a:pPr fontAlgn="base"/>
            <a:r>
              <a:rPr lang="hu-HU" dirty="0">
                <a:solidFill>
                  <a:schemeClr val="bg1"/>
                </a:solidFill>
              </a:rPr>
              <a:t>   Erősítik egymás tévhiteit</a:t>
            </a:r>
          </a:p>
          <a:p>
            <a:pPr fontAlgn="base"/>
            <a:r>
              <a:rPr lang="hu-HU" dirty="0">
                <a:solidFill>
                  <a:schemeClr val="bg1"/>
                </a:solidFill>
              </a:rPr>
              <a:t>   Fanatikusok</a:t>
            </a:r>
          </a:p>
          <a:p>
            <a:pPr marL="114300" indent="0" rtl="0" fontAlgn="base">
              <a:spcBef>
                <a:spcPts val="600"/>
              </a:spcBef>
              <a:spcAft>
                <a:spcPts val="0"/>
              </a:spcAft>
              <a:buNone/>
            </a:pP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3AC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3"/>
          <p:cNvGrpSpPr/>
          <p:nvPr/>
        </p:nvGrpSpPr>
        <p:grpSpPr>
          <a:xfrm>
            <a:off x="-2109925" y="7148375"/>
            <a:ext cx="6277251" cy="3138625"/>
            <a:chOff x="0" y="0"/>
            <a:chExt cx="8369668" cy="4184834"/>
          </a:xfrm>
        </p:grpSpPr>
        <p:pic>
          <p:nvPicPr>
            <p:cNvPr id="234" name="Google Shape;234;p13"/>
            <p:cNvPicPr preferRelativeResize="0"/>
            <p:nvPr/>
          </p:nvPicPr>
          <p:blipFill rotWithShape="1">
            <a:blip r:embed="rId3">
              <a:alphaModFix amt="9999"/>
            </a:blip>
            <a:srcRect/>
            <a:stretch/>
          </p:blipFill>
          <p:spPr>
            <a:xfrm rot="10800000">
              <a:off x="0" y="0"/>
              <a:ext cx="8369668" cy="4184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3"/>
            <p:cNvPicPr preferRelativeResize="0"/>
            <p:nvPr/>
          </p:nvPicPr>
          <p:blipFill rotWithShape="1">
            <a:blip r:embed="rId3">
              <a:alphaModFix amt="9999"/>
            </a:blip>
            <a:srcRect/>
            <a:stretch/>
          </p:blipFill>
          <p:spPr>
            <a:xfrm rot="10800000">
              <a:off x="873539" y="873539"/>
              <a:ext cx="6622589" cy="33112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p13"/>
          <p:cNvSpPr/>
          <p:nvPr/>
        </p:nvSpPr>
        <p:spPr>
          <a:xfrm>
            <a:off x="170738" y="140243"/>
            <a:ext cx="17977224" cy="10006514"/>
          </a:xfrm>
          <a:custGeom>
            <a:avLst/>
            <a:gdLst/>
            <a:ahLst/>
            <a:cxnLst/>
            <a:rect l="l" t="t" r="r" b="b"/>
            <a:pathLst>
              <a:path w="3185404" h="1773065" extrusionOk="0">
                <a:moveTo>
                  <a:pt x="3060944" y="1773065"/>
                </a:moveTo>
                <a:lnTo>
                  <a:pt x="124460" y="1773065"/>
                </a:lnTo>
                <a:cubicBezTo>
                  <a:pt x="55880" y="1773065"/>
                  <a:pt x="0" y="1717185"/>
                  <a:pt x="0" y="164860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060944" y="0"/>
                </a:lnTo>
                <a:cubicBezTo>
                  <a:pt x="3129524" y="0"/>
                  <a:pt x="3185404" y="55880"/>
                  <a:pt x="3185404" y="124460"/>
                </a:cubicBezTo>
                <a:lnTo>
                  <a:pt x="3185404" y="1648605"/>
                </a:lnTo>
                <a:cubicBezTo>
                  <a:pt x="3185404" y="1717185"/>
                  <a:pt x="3129524" y="1773065"/>
                  <a:pt x="3060944" y="1773065"/>
                </a:cubicBezTo>
                <a:close/>
              </a:path>
            </a:pathLst>
          </a:custGeom>
          <a:solidFill>
            <a:srgbClr val="DC3C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79670" y="5455153"/>
            <a:ext cx="4568292" cy="483184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3"/>
          <p:cNvSpPr/>
          <p:nvPr/>
        </p:nvSpPr>
        <p:spPr>
          <a:xfrm>
            <a:off x="322641" y="400536"/>
            <a:ext cx="6277253" cy="1256328"/>
          </a:xfrm>
          <a:custGeom>
            <a:avLst/>
            <a:gdLst/>
            <a:ahLst/>
            <a:cxnLst/>
            <a:rect l="l" t="t" r="r" b="b"/>
            <a:pathLst>
              <a:path w="3361285" h="660400" extrusionOk="0">
                <a:moveTo>
                  <a:pt x="3236825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236825" y="0"/>
                </a:lnTo>
                <a:cubicBezTo>
                  <a:pt x="3305405" y="0"/>
                  <a:pt x="3361285" y="55880"/>
                  <a:pt x="3361285" y="124460"/>
                </a:cubicBezTo>
                <a:lnTo>
                  <a:pt x="3361285" y="535940"/>
                </a:lnTo>
                <a:cubicBezTo>
                  <a:pt x="3361285" y="604520"/>
                  <a:pt x="3305405" y="660400"/>
                  <a:pt x="3236825" y="660400"/>
                </a:cubicBezTo>
                <a:close/>
              </a:path>
            </a:pathLst>
          </a:custGeom>
          <a:solidFill>
            <a:srgbClr val="F5F5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38A959AC-763C-4760-A23C-78573A7E5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71" y="484824"/>
            <a:ext cx="6059917" cy="1031089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accent1">
                    <a:lumMod val="50000"/>
                  </a:schemeClr>
                </a:solidFill>
              </a:rPr>
              <a:t>BIZONYTALANSÁG EREDETE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3E06A8B1-B1C3-47F1-8098-525E0373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62" y="2171067"/>
            <a:ext cx="12415837" cy="7715397"/>
          </a:xfrm>
        </p:spPr>
        <p:txBody>
          <a:bodyPr/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„</a:t>
            </a:r>
            <a:r>
              <a:rPr lang="hu-HU" sz="2800" b="0" i="0" u="none" strike="noStrike" dirty="0" err="1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Beoltassam</a:t>
            </a: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 magam vagy ne?”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Szakemberek </a:t>
            </a:r>
            <a:r>
              <a:rPr lang="hu-HU" sz="2800" b="0" i="0" u="none" strike="noStrike" dirty="0" err="1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. Internet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Szülő elgondolkodik az oltáson </a:t>
            </a: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 bizonytalanság </a:t>
            </a: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 Inkább nem!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Káros nem cselekvés jobb, mint a káros cselekvés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Kevesebb bűntudat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Ha a nem beoltás min. </a:t>
            </a:r>
            <a:r>
              <a:rPr lang="hu-HU" sz="2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2x</a:t>
            </a: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 olyan veszélyes, mint a beoltás - Igen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marL="137160" rtl="0">
              <a:spcBef>
                <a:spcPts val="2400"/>
              </a:spcBef>
              <a:spcAft>
                <a:spcPts val="0"/>
              </a:spcAft>
            </a:pPr>
            <a:r>
              <a:rPr lang="hu-HU" sz="2800" b="1" i="1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„ A vakcinák áldozataik saját eredményeiknek” </a:t>
            </a:r>
            <a:r>
              <a:rPr lang="hu-HU" sz="2800" b="1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hu-HU" sz="2800" b="1" i="0" u="none" strike="noStrike" dirty="0" err="1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Seth</a:t>
            </a:r>
            <a:r>
              <a:rPr lang="hu-HU" sz="2800" b="1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1" i="0" u="none" strike="noStrike" dirty="0" err="1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Mnookin</a:t>
            </a:r>
            <a:endParaRPr lang="hu-HU" sz="2800" b="0" dirty="0">
              <a:effectLst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Elkényelmesedtünk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„nem létező betegségek”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Védőoltás a legjobb fegyver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Magyarország („luxus”) </a:t>
            </a:r>
            <a:r>
              <a:rPr lang="hu-HU" sz="2800" b="0" i="0" u="none" strike="noStrike" dirty="0" err="1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. Afrika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Legtöbb betegség még mindig ugrásra kész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64B8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64670" y="147447"/>
            <a:ext cx="4364161" cy="341991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4"/>
          <p:cNvSpPr/>
          <p:nvPr/>
        </p:nvSpPr>
        <p:spPr>
          <a:xfrm>
            <a:off x="301300" y="352201"/>
            <a:ext cx="12077348" cy="9582598"/>
          </a:xfrm>
          <a:custGeom>
            <a:avLst/>
            <a:gdLst/>
            <a:ahLst/>
            <a:cxnLst/>
            <a:rect l="l" t="t" r="r" b="b"/>
            <a:pathLst>
              <a:path w="4853751" h="3851139" extrusionOk="0">
                <a:moveTo>
                  <a:pt x="4729291" y="3851139"/>
                </a:moveTo>
                <a:lnTo>
                  <a:pt x="124460" y="3851139"/>
                </a:lnTo>
                <a:cubicBezTo>
                  <a:pt x="55880" y="3851139"/>
                  <a:pt x="0" y="3795259"/>
                  <a:pt x="0" y="372667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729292" y="0"/>
                </a:lnTo>
                <a:cubicBezTo>
                  <a:pt x="4797871" y="0"/>
                  <a:pt x="4853751" y="55880"/>
                  <a:pt x="4853751" y="124460"/>
                </a:cubicBezTo>
                <a:lnTo>
                  <a:pt x="4853751" y="3726679"/>
                </a:lnTo>
                <a:cubicBezTo>
                  <a:pt x="4853751" y="3795259"/>
                  <a:pt x="4797871" y="3851139"/>
                  <a:pt x="4729292" y="3851139"/>
                </a:cubicBezTo>
                <a:close/>
              </a:path>
            </a:pathLst>
          </a:custGeom>
          <a:solidFill>
            <a:srgbClr val="F5F5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4"/>
          <p:cNvSpPr/>
          <p:nvPr/>
        </p:nvSpPr>
        <p:spPr>
          <a:xfrm>
            <a:off x="12592071" y="3353939"/>
            <a:ext cx="5503848" cy="1741226"/>
          </a:xfrm>
          <a:custGeom>
            <a:avLst/>
            <a:gdLst/>
            <a:ahLst/>
            <a:cxnLst/>
            <a:rect l="l" t="t" r="r" b="b"/>
            <a:pathLst>
              <a:path w="3020938" h="660400" extrusionOk="0">
                <a:moveTo>
                  <a:pt x="2896478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96478" y="0"/>
                </a:lnTo>
                <a:cubicBezTo>
                  <a:pt x="2965058" y="0"/>
                  <a:pt x="3020938" y="55880"/>
                  <a:pt x="3020938" y="124460"/>
                </a:cubicBezTo>
                <a:lnTo>
                  <a:pt x="3020938" y="535940"/>
                </a:lnTo>
                <a:cubicBezTo>
                  <a:pt x="3020938" y="604520"/>
                  <a:pt x="2965058" y="660400"/>
                  <a:pt x="2896478" y="660400"/>
                </a:cubicBezTo>
                <a:close/>
              </a:path>
            </a:pathLst>
          </a:custGeom>
          <a:solidFill>
            <a:srgbClr val="EA3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4"/>
          <p:cNvGrpSpPr/>
          <p:nvPr/>
        </p:nvGrpSpPr>
        <p:grpSpPr>
          <a:xfrm>
            <a:off x="13231444" y="5191835"/>
            <a:ext cx="7659216" cy="7693546"/>
            <a:chOff x="22886" y="0"/>
            <a:chExt cx="10212289" cy="10258062"/>
          </a:xfrm>
        </p:grpSpPr>
        <p:sp>
          <p:nvSpPr>
            <p:cNvPr id="247" name="Google Shape;247;p14"/>
            <p:cNvSpPr/>
            <p:nvPr/>
          </p:nvSpPr>
          <p:spPr>
            <a:xfrm>
              <a:off x="22886" y="0"/>
              <a:ext cx="10212289" cy="10258062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958695" y="940003"/>
              <a:ext cx="8340671" cy="8378056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9" name="Google Shape;24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43995" y="6919319"/>
            <a:ext cx="2069593" cy="3367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AAE3D57F-9A1B-4B85-888E-70F78C6A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4450" y="3711014"/>
            <a:ext cx="5242250" cy="1027076"/>
          </a:xfrm>
        </p:spPr>
        <p:txBody>
          <a:bodyPr>
            <a:noAutofit/>
          </a:bodyPr>
          <a:lstStyle/>
          <a:p>
            <a:r>
              <a:rPr lang="hu-HU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„BIZTONSÁGOS OLTÁS PÁRTIAK”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8901EAB0-CC90-43CD-9CA2-54E68F286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525" y="771525"/>
            <a:ext cx="10944225" cy="8729663"/>
          </a:xfrm>
        </p:spPr>
        <p:txBody>
          <a:bodyPr/>
          <a:lstStyle/>
          <a:p>
            <a:pPr fontAlgn="base">
              <a:spcBef>
                <a:spcPts val="1000"/>
              </a:spcBef>
            </a:pPr>
            <a:r>
              <a:rPr lang="hu-HU" sz="36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Védőoltásokat ellenző oldalak</a:t>
            </a:r>
            <a:endParaRPr lang="hu-HU" sz="36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fontAlgn="base">
              <a:spcBef>
                <a:spcPts val="1000"/>
              </a:spcBef>
            </a:pPr>
            <a:r>
              <a:rPr lang="hu-HU" sz="36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Web 2.0 </a:t>
            </a:r>
            <a:r>
              <a:rPr lang="hu-HU" sz="3600" b="0" i="0" u="none" strike="noStrike" dirty="0" smtClean="0">
                <a:solidFill>
                  <a:srgbClr val="0F486F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hu-HU" sz="3600" b="0" i="0" u="none" strike="noStrike" dirty="0" smtClean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bárki </a:t>
            </a:r>
            <a:r>
              <a:rPr lang="hu-HU" sz="36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alkothat tartalmat (Blogger, </a:t>
            </a:r>
            <a:r>
              <a:rPr lang="hu-HU" sz="3600" b="0" i="0" u="none" strike="noStrike" dirty="0" err="1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Youtube</a:t>
            </a:r>
            <a:r>
              <a:rPr lang="hu-HU" sz="36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)</a:t>
            </a:r>
            <a:endParaRPr lang="hu-HU" sz="36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fontAlgn="base">
              <a:spcBef>
                <a:spcPts val="1000"/>
              </a:spcBef>
            </a:pPr>
            <a:r>
              <a:rPr lang="hu-HU" sz="36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Tömegmanipuláció</a:t>
            </a:r>
            <a:endParaRPr lang="hu-HU" sz="36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marL="571500" indent="-571500">
              <a:spcBef>
                <a:spcPts val="1000"/>
              </a:spcBef>
            </a:pPr>
            <a:r>
              <a:rPr lang="hu-HU" sz="36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 Érzelmek (</a:t>
            </a:r>
            <a:r>
              <a:rPr lang="hu-HU" sz="3600" b="0" i="0" strike="sng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racionális gondolkodás</a:t>
            </a:r>
            <a:r>
              <a:rPr lang="hu-HU" sz="36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), féligazságok,             hazugságok, pánikkeltés, tudomány elferdítése</a:t>
            </a:r>
            <a:endParaRPr lang="hu-HU" sz="3600" b="0" dirty="0">
              <a:effectLst/>
            </a:endParaRPr>
          </a:p>
          <a:p>
            <a:pPr fontAlgn="base">
              <a:spcBef>
                <a:spcPts val="1000"/>
              </a:spcBef>
            </a:pPr>
            <a:r>
              <a:rPr lang="hu-HU" sz="36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Átlagos embernek: orvostudomány követhetetlen</a:t>
            </a:r>
            <a:endParaRPr lang="hu-HU" sz="36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fontAlgn="base">
              <a:spcBef>
                <a:spcPts val="1000"/>
              </a:spcBef>
            </a:pPr>
            <a:r>
              <a:rPr lang="hu-HU" sz="36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Inkább egyszerű magyarázat!</a:t>
            </a:r>
            <a:endParaRPr lang="hu-HU" sz="36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fontAlgn="base">
              <a:spcBef>
                <a:spcPts val="1000"/>
              </a:spcBef>
            </a:pPr>
            <a:r>
              <a:rPr lang="hu-HU" sz="36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Bulvár – az igazság unalmas</a:t>
            </a:r>
            <a:endParaRPr lang="hu-HU" sz="36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fontAlgn="base">
              <a:spcBef>
                <a:spcPts val="1000"/>
              </a:spcBef>
            </a:pPr>
            <a:r>
              <a:rPr lang="hu-HU" sz="36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Ne hidd el, csak mert szimpatikus emberek mondják a tévében!</a:t>
            </a:r>
            <a:endParaRPr lang="hu-HU" sz="36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fontAlgn="base">
              <a:spcBef>
                <a:spcPts val="1000"/>
              </a:spcBef>
            </a:pPr>
            <a:r>
              <a:rPr lang="hu-HU" sz="3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Döntéseket csak tények alapján hozhatunk</a:t>
            </a:r>
            <a:endParaRPr lang="hu-HU" sz="36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3AC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/>
          <p:nvPr/>
        </p:nvSpPr>
        <p:spPr>
          <a:xfrm>
            <a:off x="3541373" y="274638"/>
            <a:ext cx="14593170" cy="9890930"/>
          </a:xfrm>
          <a:custGeom>
            <a:avLst/>
            <a:gdLst/>
            <a:ahLst/>
            <a:cxnLst/>
            <a:rect l="l" t="t" r="r" b="b"/>
            <a:pathLst>
              <a:path w="1944458" h="1317911" extrusionOk="0">
                <a:moveTo>
                  <a:pt x="1819997" y="1317911"/>
                </a:moveTo>
                <a:lnTo>
                  <a:pt x="124460" y="1317911"/>
                </a:lnTo>
                <a:cubicBezTo>
                  <a:pt x="55880" y="1317911"/>
                  <a:pt x="0" y="1262031"/>
                  <a:pt x="0" y="119345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819998" y="0"/>
                </a:lnTo>
                <a:cubicBezTo>
                  <a:pt x="1888578" y="0"/>
                  <a:pt x="1944458" y="55880"/>
                  <a:pt x="1944458" y="124460"/>
                </a:cubicBezTo>
                <a:lnTo>
                  <a:pt x="1944458" y="1193451"/>
                </a:lnTo>
                <a:cubicBezTo>
                  <a:pt x="1944458" y="1262031"/>
                  <a:pt x="1888578" y="1317911"/>
                  <a:pt x="1819998" y="1317911"/>
                </a:cubicBezTo>
                <a:close/>
              </a:path>
            </a:pathLst>
          </a:custGeom>
          <a:solidFill>
            <a:srgbClr val="1524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15"/>
          <p:cNvGrpSpPr/>
          <p:nvPr/>
        </p:nvGrpSpPr>
        <p:grpSpPr>
          <a:xfrm>
            <a:off x="-1443046" y="7006162"/>
            <a:ext cx="7532287" cy="7566048"/>
            <a:chOff x="22507" y="0"/>
            <a:chExt cx="10043049" cy="10088064"/>
          </a:xfrm>
        </p:grpSpPr>
        <p:sp>
          <p:nvSpPr>
            <p:cNvPr id="256" name="Google Shape;256;p15"/>
            <p:cNvSpPr/>
            <p:nvPr/>
          </p:nvSpPr>
          <p:spPr>
            <a:xfrm>
              <a:off x="22507" y="0"/>
              <a:ext cx="10043049" cy="1008806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942807" y="924425"/>
              <a:ext cx="8202449" cy="823921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8" name="Google Shape;25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28" y="6365891"/>
            <a:ext cx="4131436" cy="392110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/>
          <p:nvPr/>
        </p:nvSpPr>
        <p:spPr>
          <a:xfrm>
            <a:off x="301300" y="198035"/>
            <a:ext cx="6394422" cy="1256328"/>
          </a:xfrm>
          <a:custGeom>
            <a:avLst/>
            <a:gdLst/>
            <a:ahLst/>
            <a:cxnLst/>
            <a:rect l="l" t="t" r="r" b="b"/>
            <a:pathLst>
              <a:path w="3361285" h="660400" extrusionOk="0">
                <a:moveTo>
                  <a:pt x="3236825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236825" y="0"/>
                </a:lnTo>
                <a:cubicBezTo>
                  <a:pt x="3305405" y="0"/>
                  <a:pt x="3361285" y="55880"/>
                  <a:pt x="3361285" y="124460"/>
                </a:cubicBezTo>
                <a:lnTo>
                  <a:pt x="3361285" y="535940"/>
                </a:lnTo>
                <a:cubicBezTo>
                  <a:pt x="3361285" y="604520"/>
                  <a:pt x="3305405" y="660400"/>
                  <a:pt x="3236825" y="660400"/>
                </a:cubicBezTo>
                <a:close/>
              </a:path>
            </a:pathLst>
          </a:custGeom>
          <a:solidFill>
            <a:srgbClr val="F5F5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F5AB4D10-F695-42DD-B1AC-AE574D37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72188" cy="1054100"/>
          </a:xfrm>
        </p:spPr>
        <p:txBody>
          <a:bodyPr>
            <a:noAutofit/>
          </a:bodyPr>
          <a:lstStyle/>
          <a:p>
            <a:r>
              <a:rPr lang="hu-HU" dirty="0"/>
              <a:t>MI A HELYES KOMMUNIKÁCIÓ?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BFC82AFD-0175-4D13-84F1-856C8B944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0963" y="1828801"/>
            <a:ext cx="12661211" cy="7800974"/>
          </a:xfrm>
        </p:spPr>
        <p:txBody>
          <a:bodyPr>
            <a:normAutofit/>
          </a:bodyPr>
          <a:lstStyle/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Információk hatékony áramoltatása (előadások, internet)</a:t>
            </a:r>
            <a:endParaRPr lang="hu-HU" b="0" i="0" u="none" strike="noStrike" dirty="0">
              <a:solidFill>
                <a:schemeClr val="bg1"/>
              </a:solidFill>
              <a:effectLst/>
              <a:latin typeface="Noto Sans Symbols"/>
            </a:endParaRP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Képek és videók</a:t>
            </a:r>
            <a:endParaRPr lang="hu-HU" b="0" i="0" u="none" strike="noStrike" dirty="0">
              <a:solidFill>
                <a:schemeClr val="bg1"/>
              </a:solidFill>
              <a:effectLst/>
              <a:latin typeface="Noto Sans Symbols"/>
            </a:endParaRPr>
          </a:p>
          <a:p>
            <a:pPr marL="137160" algn="just" rtl="0">
              <a:spcBef>
                <a:spcPts val="1000"/>
              </a:spcBef>
              <a:spcAft>
                <a:spcPts val="0"/>
              </a:spcAft>
            </a:pPr>
            <a:r>
              <a:rPr lang="hu-HU" b="0" i="0" strike="sng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szakszavakkal elárasztott magyarázat</a:t>
            </a:r>
            <a:endParaRPr lang="hu-HU" b="0" dirty="0">
              <a:solidFill>
                <a:schemeClr val="bg1"/>
              </a:solidFill>
              <a:effectLst/>
            </a:endParaRP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Félelmek feloldása</a:t>
            </a:r>
            <a:endParaRPr lang="hu-HU" b="0" i="0" u="none" strike="noStrike" dirty="0">
              <a:solidFill>
                <a:schemeClr val="bg1"/>
              </a:solidFill>
              <a:effectLst/>
              <a:latin typeface="Noto Sans Symbols"/>
            </a:endParaRPr>
          </a:p>
          <a:p>
            <a:pPr marL="137160" algn="just" rtl="0">
              <a:spcBef>
                <a:spcPts val="1000"/>
              </a:spcBef>
              <a:spcAft>
                <a:spcPts val="0"/>
              </a:spcAft>
            </a:pPr>
            <a:r>
              <a:rPr lang="hu-H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Félelem a félelem ellen ☹</a:t>
            </a:r>
            <a:endParaRPr lang="hu-HU" b="0" dirty="0">
              <a:solidFill>
                <a:schemeClr val="bg1"/>
              </a:solidFill>
              <a:effectLst/>
            </a:endParaRPr>
          </a:p>
          <a:p>
            <a:pPr marL="137160" algn="just" rtl="0">
              <a:spcBef>
                <a:spcPts val="1000"/>
              </a:spcBef>
              <a:spcAft>
                <a:spcPts val="0"/>
              </a:spcAft>
            </a:pPr>
            <a:r>
              <a:rPr lang="hu-H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Nyugtatás, tájékoztatás és oktatás ☺</a:t>
            </a:r>
            <a:endParaRPr lang="hu-HU" b="0" dirty="0">
              <a:solidFill>
                <a:schemeClr val="bg1"/>
              </a:solidFill>
              <a:effectLst/>
            </a:endParaRP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Cél: </a:t>
            </a:r>
            <a:endParaRPr lang="hu-HU" b="0" i="0" u="none" strike="noStrike" dirty="0">
              <a:solidFill>
                <a:schemeClr val="bg1"/>
              </a:solidFill>
              <a:effectLst/>
              <a:latin typeface="Noto Sans Symbols"/>
            </a:endParaRPr>
          </a:p>
          <a:p>
            <a:pPr marL="742950" lvl="1" indent="-285750"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nem-cselekvés kockázatainak kiemelése</a:t>
            </a:r>
          </a:p>
          <a:p>
            <a:pPr marL="742950" lvl="1" indent="-285750"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cselekvéssel járó kockázatok kicsinységének bizonyítása</a:t>
            </a:r>
          </a:p>
          <a:p>
            <a:pPr marL="742950" lvl="1" indent="-285750"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Ne ítéljük el azokat, akik félnek a vakcináktól! Empátia és megértés</a:t>
            </a:r>
            <a:endParaRPr lang="hu-HU" sz="3200" b="0" i="0" u="none" strike="noStrike" dirty="0">
              <a:solidFill>
                <a:schemeClr val="bg1"/>
              </a:solidFill>
              <a:effectLst/>
              <a:latin typeface="Noto Sans Symbols"/>
            </a:endParaRPr>
          </a:p>
          <a:p>
            <a:pPr marL="742950" lvl="1" indent="-285750"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2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Vakcináció</a:t>
            </a:r>
            <a:r>
              <a:rPr lang="hu-HU" sz="3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az egyik legönzetlenebb dolog</a:t>
            </a:r>
            <a:endParaRPr lang="hu-HU" sz="3200" b="0" i="0" u="none" strike="noStrike" dirty="0">
              <a:solidFill>
                <a:schemeClr val="bg1"/>
              </a:solidFill>
              <a:effectLst/>
              <a:latin typeface="Noto Sans Symbols"/>
            </a:endParaRP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3AC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16"/>
          <p:cNvGrpSpPr/>
          <p:nvPr/>
        </p:nvGrpSpPr>
        <p:grpSpPr>
          <a:xfrm>
            <a:off x="-2438651" y="-4193963"/>
            <a:ext cx="7532287" cy="7566048"/>
            <a:chOff x="22507" y="0"/>
            <a:chExt cx="10043049" cy="10088064"/>
          </a:xfrm>
        </p:grpSpPr>
        <p:sp>
          <p:nvSpPr>
            <p:cNvPr id="265" name="Google Shape;265;p16"/>
            <p:cNvSpPr/>
            <p:nvPr/>
          </p:nvSpPr>
          <p:spPr>
            <a:xfrm>
              <a:off x="22507" y="0"/>
              <a:ext cx="10043049" cy="1008806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942807" y="924425"/>
              <a:ext cx="8202449" cy="823921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16"/>
          <p:cNvGrpSpPr/>
          <p:nvPr/>
        </p:nvGrpSpPr>
        <p:grpSpPr>
          <a:xfrm>
            <a:off x="12940122" y="6210618"/>
            <a:ext cx="7532287" cy="7566048"/>
            <a:chOff x="22507" y="0"/>
            <a:chExt cx="10043049" cy="10088064"/>
          </a:xfrm>
        </p:grpSpPr>
        <p:sp>
          <p:nvSpPr>
            <p:cNvPr id="268" name="Google Shape;268;p16"/>
            <p:cNvSpPr/>
            <p:nvPr/>
          </p:nvSpPr>
          <p:spPr>
            <a:xfrm>
              <a:off x="22507" y="0"/>
              <a:ext cx="10043049" cy="1008806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942807" y="924425"/>
              <a:ext cx="8202449" cy="823921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6"/>
          <p:cNvGrpSpPr/>
          <p:nvPr/>
        </p:nvGrpSpPr>
        <p:grpSpPr>
          <a:xfrm>
            <a:off x="-2083317" y="6963477"/>
            <a:ext cx="7532287" cy="7566048"/>
            <a:chOff x="22507" y="0"/>
            <a:chExt cx="10043049" cy="10088064"/>
          </a:xfrm>
        </p:grpSpPr>
        <p:sp>
          <p:nvSpPr>
            <p:cNvPr id="271" name="Google Shape;271;p16"/>
            <p:cNvSpPr/>
            <p:nvPr/>
          </p:nvSpPr>
          <p:spPr>
            <a:xfrm>
              <a:off x="22507" y="0"/>
              <a:ext cx="10043049" cy="1008806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942807" y="924425"/>
              <a:ext cx="8202449" cy="823921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6"/>
          <p:cNvGrpSpPr/>
          <p:nvPr/>
        </p:nvGrpSpPr>
        <p:grpSpPr>
          <a:xfrm>
            <a:off x="13987478" y="-3558305"/>
            <a:ext cx="7532287" cy="7566048"/>
            <a:chOff x="22507" y="0"/>
            <a:chExt cx="10043049" cy="10088064"/>
          </a:xfrm>
        </p:grpSpPr>
        <p:sp>
          <p:nvSpPr>
            <p:cNvPr id="274" name="Google Shape;274;p16"/>
            <p:cNvSpPr/>
            <p:nvPr/>
          </p:nvSpPr>
          <p:spPr>
            <a:xfrm>
              <a:off x="22507" y="0"/>
              <a:ext cx="10043049" cy="1008806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942807" y="924425"/>
              <a:ext cx="8202449" cy="823921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6"/>
          <p:cNvSpPr/>
          <p:nvPr/>
        </p:nvSpPr>
        <p:spPr>
          <a:xfrm>
            <a:off x="313319" y="441324"/>
            <a:ext cx="17661362" cy="4095674"/>
          </a:xfrm>
          <a:custGeom>
            <a:avLst/>
            <a:gdLst/>
            <a:ahLst/>
            <a:cxnLst/>
            <a:rect l="l" t="t" r="r" b="b"/>
            <a:pathLst>
              <a:path w="3020938" h="700556" extrusionOk="0">
                <a:moveTo>
                  <a:pt x="2896478" y="700556"/>
                </a:moveTo>
                <a:lnTo>
                  <a:pt x="124460" y="700556"/>
                </a:lnTo>
                <a:cubicBezTo>
                  <a:pt x="55880" y="700556"/>
                  <a:pt x="0" y="644676"/>
                  <a:pt x="0" y="57609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96478" y="0"/>
                </a:lnTo>
                <a:cubicBezTo>
                  <a:pt x="2965058" y="0"/>
                  <a:pt x="3020938" y="55880"/>
                  <a:pt x="3020938" y="124460"/>
                </a:cubicBezTo>
                <a:lnTo>
                  <a:pt x="3020938" y="576096"/>
                </a:lnTo>
                <a:cubicBezTo>
                  <a:pt x="3020938" y="644676"/>
                  <a:pt x="2965058" y="700556"/>
                  <a:pt x="2896478" y="700556"/>
                </a:cubicBezTo>
                <a:close/>
              </a:path>
            </a:pathLst>
          </a:custGeom>
          <a:solidFill>
            <a:srgbClr val="16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16"/>
          <p:cNvSpPr/>
          <p:nvPr/>
        </p:nvSpPr>
        <p:spPr>
          <a:xfrm>
            <a:off x="3282921" y="4988045"/>
            <a:ext cx="11722158" cy="4095674"/>
          </a:xfrm>
          <a:custGeom>
            <a:avLst/>
            <a:gdLst/>
            <a:ahLst/>
            <a:cxnLst/>
            <a:rect l="l" t="t" r="r" b="b"/>
            <a:pathLst>
              <a:path w="2005050" h="700556" extrusionOk="0">
                <a:moveTo>
                  <a:pt x="1880590" y="700556"/>
                </a:moveTo>
                <a:lnTo>
                  <a:pt x="124460" y="700556"/>
                </a:lnTo>
                <a:cubicBezTo>
                  <a:pt x="55880" y="700556"/>
                  <a:pt x="0" y="644676"/>
                  <a:pt x="0" y="57609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880590" y="0"/>
                </a:lnTo>
                <a:cubicBezTo>
                  <a:pt x="1949170" y="0"/>
                  <a:pt x="2005050" y="55880"/>
                  <a:pt x="2005050" y="124460"/>
                </a:cubicBezTo>
                <a:lnTo>
                  <a:pt x="2005050" y="576096"/>
                </a:lnTo>
                <a:cubicBezTo>
                  <a:pt x="2005050" y="644676"/>
                  <a:pt x="1949170" y="700556"/>
                  <a:pt x="1880590" y="7005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Cím 7">
            <a:extLst>
              <a:ext uri="{FF2B5EF4-FFF2-40B4-BE49-F238E27FC236}">
                <a16:creationId xmlns="" xmlns:a16="http://schemas.microsoft.com/office/drawing/2014/main" id="{725F4246-7BDE-4E80-A6A8-2F92E329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29" y="624114"/>
            <a:ext cx="17242971" cy="3638830"/>
          </a:xfrm>
        </p:spPr>
        <p:txBody>
          <a:bodyPr>
            <a:normAutofit/>
          </a:bodyPr>
          <a:lstStyle/>
          <a:p>
            <a:r>
              <a:rPr lang="hu-HU" sz="9600" dirty="0">
                <a:solidFill>
                  <a:schemeClr val="bg1"/>
                </a:solidFill>
              </a:rPr>
              <a:t>Köszönjük a figyelmet!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6741B085-4AFF-41F8-8C79-8F8F61E3E213}"/>
              </a:ext>
            </a:extLst>
          </p:cNvPr>
          <p:cNvSpPr txBox="1"/>
          <p:nvPr/>
        </p:nvSpPr>
        <p:spPr>
          <a:xfrm>
            <a:off x="3706518" y="6021505"/>
            <a:ext cx="1090398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algn="just" rtl="0">
              <a:spcBef>
                <a:spcPts val="360"/>
              </a:spcBef>
              <a:spcAft>
                <a:spcPts val="0"/>
              </a:spcAft>
            </a:pPr>
            <a:r>
              <a:rPr lang="hu-HU" sz="4000" b="1" i="1" u="none" strike="noStrike" dirty="0">
                <a:solidFill>
                  <a:srgbClr val="0F486F"/>
                </a:solidFill>
                <a:effectLst/>
                <a:latin typeface="Century Gothic" panose="020B0502020202020204" pitchFamily="34" charset="0"/>
              </a:rPr>
              <a:t>„Nem kell minden gyereket beoltani, csak (...) azt, akit szeretnének felnevelni.”   Novák Hunor</a:t>
            </a:r>
            <a:endParaRPr lang="hu-HU" sz="4000" b="0" dirty="0">
              <a:effectLst/>
            </a:endParaRP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37029" y="9575979"/>
            <a:ext cx="1209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Készítette: Csomor Zsófia, Józsa Tamara, Mák Réka, Seregély Bora, Tóth László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3AC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/>
          <p:nvPr/>
        </p:nvSpPr>
        <p:spPr>
          <a:xfrm>
            <a:off x="206607" y="124706"/>
            <a:ext cx="17768074" cy="9865933"/>
          </a:xfrm>
          <a:custGeom>
            <a:avLst/>
            <a:gdLst/>
            <a:ahLst/>
            <a:cxnLst/>
            <a:rect l="l" t="t" r="r" b="b"/>
            <a:pathLst>
              <a:path w="3039191" h="1687547" extrusionOk="0">
                <a:moveTo>
                  <a:pt x="2914731" y="1687547"/>
                </a:moveTo>
                <a:lnTo>
                  <a:pt x="124460" y="1687547"/>
                </a:lnTo>
                <a:cubicBezTo>
                  <a:pt x="55880" y="1687547"/>
                  <a:pt x="0" y="1631667"/>
                  <a:pt x="0" y="156308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914731" y="0"/>
                </a:lnTo>
                <a:cubicBezTo>
                  <a:pt x="2983311" y="0"/>
                  <a:pt x="3039191" y="55880"/>
                  <a:pt x="3039191" y="124460"/>
                </a:cubicBezTo>
                <a:lnTo>
                  <a:pt x="3039191" y="1563087"/>
                </a:lnTo>
                <a:cubicBezTo>
                  <a:pt x="3039191" y="1631667"/>
                  <a:pt x="2983311" y="1687547"/>
                  <a:pt x="2914731" y="1687547"/>
                </a:cubicBezTo>
                <a:close/>
              </a:path>
            </a:pathLst>
          </a:custGeom>
          <a:solidFill>
            <a:srgbClr val="DC3C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714F3E50-AE95-4133-980E-DDA3CAAC3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Források: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3157ED1A-B8F8-42CC-9789-BDC3121DF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17002125" cy="8101013"/>
          </a:xfrm>
        </p:spPr>
        <p:txBody>
          <a:bodyPr>
            <a:normAutofit fontScale="92500" lnSpcReduction="10000"/>
          </a:bodyPr>
          <a:lstStyle/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sng" strike="noStrike" dirty="0">
                <a:solidFill>
                  <a:srgbClr val="0D2E46"/>
                </a:solidFill>
                <a:effectLst/>
                <a:latin typeface="Arial" panose="020B0604020202020204" pitchFamily="34" charset="0"/>
                <a:hlinkClick r:id="rId3"/>
              </a:rPr>
              <a:t>https://semmelweis.hu/boe/files/2020/11/VI.EV-V%C3%A9d%C5%91olt%C3%A1sok.pdf</a:t>
            </a:r>
            <a:endParaRPr lang="hu-HU" sz="2800" b="0" dirty="0">
              <a:effectLst/>
            </a:endParaRPr>
          </a:p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sng" strike="noStrike" dirty="0">
                <a:solidFill>
                  <a:srgbClr val="0D2E46"/>
                </a:solidFill>
                <a:effectLst/>
                <a:latin typeface="Arial" panose="020B0604020202020204" pitchFamily="34" charset="0"/>
                <a:hlinkClick r:id="rId4"/>
              </a:rPr>
              <a:t>http://www.vacsatc.hu/?Influenza-&amp;pid=59</a:t>
            </a:r>
            <a:endParaRPr lang="hu-HU" sz="2800" b="0" dirty="0">
              <a:effectLst/>
            </a:endParaRPr>
          </a:p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sng" strike="noStrike" dirty="0">
                <a:solidFill>
                  <a:srgbClr val="0D2E46"/>
                </a:solidFill>
                <a:effectLst/>
                <a:latin typeface="Arial" panose="020B0604020202020204" pitchFamily="34" charset="0"/>
                <a:hlinkClick r:id="rId5"/>
              </a:rPr>
              <a:t>http://www.vacsatc.hu/vacsatc_docs/?id=0-s0264410x11019086-main.pdf</a:t>
            </a:r>
            <a:endParaRPr lang="hu-HU" sz="2800" b="0" dirty="0">
              <a:effectLst/>
            </a:endParaRPr>
          </a:p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sng" strike="noStrike" dirty="0">
                <a:solidFill>
                  <a:srgbClr val="0D2E46"/>
                </a:solidFill>
                <a:effectLst/>
                <a:latin typeface="Arial" panose="020B0604020202020204" pitchFamily="34" charset="0"/>
                <a:hlinkClick r:id="rId6"/>
              </a:rPr>
              <a:t>http://www.vacsatc.hu/go?url=http://oltaskritikus.blogspot.hu/</a:t>
            </a:r>
            <a:endParaRPr lang="hu-HU" sz="2800" b="0" dirty="0">
              <a:effectLst/>
            </a:endParaRPr>
          </a:p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sng" strike="noStrike" dirty="0">
                <a:solidFill>
                  <a:srgbClr val="0D2E46"/>
                </a:solidFill>
                <a:effectLst/>
                <a:latin typeface="Arial" panose="020B0604020202020204" pitchFamily="34" charset="0"/>
                <a:hlinkClick r:id="rId7"/>
              </a:rPr>
              <a:t>http://www.vacsatc.hu/go?url=http://vedooltas.blog.hu/2012/09/04/bekoszonto_638</a:t>
            </a:r>
            <a:endParaRPr lang="hu-HU" sz="2800" b="0" dirty="0">
              <a:effectLst/>
            </a:endParaRPr>
          </a:p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sng" strike="noStrike" dirty="0">
                <a:solidFill>
                  <a:srgbClr val="0D2E46"/>
                </a:solidFill>
                <a:effectLst/>
                <a:latin typeface="Arial" panose="020B0604020202020204" pitchFamily="34" charset="0"/>
                <a:hlinkClick r:id="rId8"/>
              </a:rPr>
              <a:t>https://www.antsz.hu/data/cms94355/VML2020_NNK_2020_02_25.pdf</a:t>
            </a:r>
            <a:endParaRPr lang="hu-HU" sz="2800" b="0" dirty="0">
              <a:effectLst/>
            </a:endParaRPr>
          </a:p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sng" strike="noStrike" dirty="0">
                <a:solidFill>
                  <a:srgbClr val="0D2E46"/>
                </a:solidFill>
                <a:effectLst/>
                <a:latin typeface="Arial" panose="020B0604020202020204" pitchFamily="34" charset="0"/>
                <a:hlinkClick r:id="rId9"/>
              </a:rPr>
              <a:t>https://tamasibeladr.hu/blog/2019/hpv-tevhitek</a:t>
            </a:r>
            <a:endParaRPr lang="hu-HU" sz="2800" b="0" dirty="0">
              <a:effectLst/>
            </a:endParaRPr>
          </a:p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sng" strike="noStrike" dirty="0">
                <a:solidFill>
                  <a:srgbClr val="0D2E46"/>
                </a:solidFill>
                <a:effectLst/>
                <a:latin typeface="Arial" panose="020B0604020202020204" pitchFamily="34" charset="0"/>
                <a:hlinkClick r:id="rId10"/>
              </a:rPr>
              <a:t>http://www.tinivagyok.hu/temak/test/item/attoer-siker-a-hpv-oltassal-ausztraliaban</a:t>
            </a:r>
            <a:endParaRPr lang="hu-HU" sz="2800" b="0" dirty="0">
              <a:effectLst/>
            </a:endParaRPr>
          </a:p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sng" strike="noStrike" dirty="0">
                <a:solidFill>
                  <a:srgbClr val="0D2E46"/>
                </a:solidFill>
                <a:effectLst/>
                <a:latin typeface="Arial" panose="020B0604020202020204" pitchFamily="34" charset="0"/>
                <a:hlinkClick r:id="rId11"/>
              </a:rPr>
              <a:t>http://www.tinivagyok.hu/temak/veszelyek/item/jarvanyos-majgyulladas</a:t>
            </a:r>
            <a:endParaRPr lang="hu-HU" sz="2800" b="0" dirty="0">
              <a:effectLst/>
            </a:endParaRPr>
          </a:p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sng" strike="noStrike" dirty="0">
                <a:solidFill>
                  <a:srgbClr val="0D2E46"/>
                </a:solidFill>
                <a:effectLst/>
                <a:latin typeface="Arial" panose="020B0604020202020204" pitchFamily="34" charset="0"/>
                <a:hlinkClick r:id="rId12"/>
              </a:rPr>
              <a:t>http://www.tinivagyok.hu/temak/veszelyek/item/kerdesek_es_valaszok_a_hpv_okozta_fertozessel_es_oltassal_kapcsolatban1</a:t>
            </a:r>
            <a:endParaRPr lang="hu-HU" sz="2800" b="0" dirty="0">
              <a:effectLst/>
            </a:endParaRPr>
          </a:p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sng" strike="noStrike" dirty="0">
                <a:solidFill>
                  <a:srgbClr val="0D2E46"/>
                </a:solidFill>
                <a:effectLst/>
                <a:latin typeface="Arial" panose="020B0604020202020204" pitchFamily="34" charset="0"/>
                <a:hlinkClick r:id="rId13"/>
              </a:rPr>
              <a:t>http://www.tinivagyok.hu/temak/veszelyek/item/jarvanyos-agyhartyagyulladas-oltassal-megelzhet</a:t>
            </a:r>
            <a:endParaRPr lang="hu-HU" sz="2800" b="0" dirty="0">
              <a:effectLst/>
            </a:endParaRPr>
          </a:p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sng" strike="noStrike" dirty="0">
                <a:solidFill>
                  <a:srgbClr val="0D2E46"/>
                </a:solidFill>
                <a:effectLst/>
                <a:latin typeface="Arial" panose="020B0604020202020204" pitchFamily="34" charset="0"/>
                <a:hlinkClick r:id="rId14"/>
              </a:rPr>
              <a:t>http://www.vacsatc.hu/vacsatc_docs/?id=hepatitis_a2.doc</a:t>
            </a:r>
            <a:endParaRPr lang="hu-HU" sz="2800" b="0" dirty="0">
              <a:effectLst/>
            </a:endParaRPr>
          </a:p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sng" strike="noStrike" dirty="0">
                <a:solidFill>
                  <a:srgbClr val="0D2E46"/>
                </a:solidFill>
                <a:effectLst/>
                <a:latin typeface="Arial" panose="020B0604020202020204" pitchFamily="34" charset="0"/>
                <a:hlinkClick r:id="rId15"/>
              </a:rPr>
              <a:t>http://www.vacsatc.hu/vacsatc_docs/?id=hpv2.doc</a:t>
            </a:r>
            <a:endParaRPr lang="hu-HU" sz="2800" b="0" dirty="0">
              <a:effectLst/>
            </a:endParaRPr>
          </a:p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sng" strike="noStrike" dirty="0">
                <a:solidFill>
                  <a:srgbClr val="0D2E46"/>
                </a:solidFill>
                <a:effectLst/>
                <a:latin typeface="Arial" panose="020B0604020202020204" pitchFamily="34" charset="0"/>
                <a:hlinkClick r:id="rId16"/>
              </a:rPr>
              <a:t>http://www.vacsatc.hu/vacsatc_docs/?id=influenza_2018_09_04.doc</a:t>
            </a:r>
            <a:endParaRPr lang="hu-HU" sz="2800" b="0" dirty="0">
              <a:effectLst/>
            </a:endParaRPr>
          </a:p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sng" strike="noStrike" dirty="0">
                <a:solidFill>
                  <a:srgbClr val="0D2E46"/>
                </a:solidFill>
                <a:effectLst/>
                <a:latin typeface="Arial" panose="020B0604020202020204" pitchFamily="34" charset="0"/>
                <a:hlinkClick r:id="rId17"/>
              </a:rPr>
              <a:t>https://www.youtube.com/watch?v=Rzxr9FeZf1g&amp;ab_channel=SciShow</a:t>
            </a:r>
            <a:endParaRPr lang="hu-HU" sz="2800" b="0" dirty="0">
              <a:effectLst/>
            </a:endParaRPr>
          </a:p>
          <a:p>
            <a:pPr mar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Ellenőrizve: 2021. 01. 27.</a:t>
            </a:r>
            <a:endParaRPr lang="hu-HU" sz="2800" b="0" dirty="0">
              <a:effectLst/>
            </a:endParaRPr>
          </a:p>
          <a:p>
            <a:pPr marL="114300" indent="0"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64B8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2316298" y="757887"/>
            <a:ext cx="12896209" cy="8983496"/>
          </a:xfrm>
          <a:custGeom>
            <a:avLst/>
            <a:gdLst/>
            <a:ahLst/>
            <a:cxnLst/>
            <a:rect l="l" t="t" r="r" b="b"/>
            <a:pathLst>
              <a:path w="4014384" h="2796419" extrusionOk="0">
                <a:moveTo>
                  <a:pt x="3889924" y="2796418"/>
                </a:moveTo>
                <a:lnTo>
                  <a:pt x="124460" y="2796418"/>
                </a:lnTo>
                <a:cubicBezTo>
                  <a:pt x="55880" y="2796418"/>
                  <a:pt x="0" y="2740539"/>
                  <a:pt x="0" y="267195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889924" y="0"/>
                </a:lnTo>
                <a:cubicBezTo>
                  <a:pt x="3958504" y="0"/>
                  <a:pt x="4014384" y="55880"/>
                  <a:pt x="4014384" y="124460"/>
                </a:cubicBezTo>
                <a:lnTo>
                  <a:pt x="4014384" y="2671959"/>
                </a:lnTo>
                <a:cubicBezTo>
                  <a:pt x="4014384" y="2740539"/>
                  <a:pt x="3958504" y="2796419"/>
                  <a:pt x="3889924" y="2796419"/>
                </a:cubicBezTo>
                <a:close/>
              </a:path>
            </a:pathLst>
          </a:custGeom>
          <a:solidFill>
            <a:srgbClr val="F5F5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8" name="Google Shape;98;p2"/>
          <p:cNvGrpSpPr/>
          <p:nvPr/>
        </p:nvGrpSpPr>
        <p:grpSpPr>
          <a:xfrm>
            <a:off x="-3568786" y="4206733"/>
            <a:ext cx="7659216" cy="7693546"/>
            <a:chOff x="22886" y="0"/>
            <a:chExt cx="10212289" cy="10258062"/>
          </a:xfrm>
        </p:grpSpPr>
        <p:sp>
          <p:nvSpPr>
            <p:cNvPr id="99" name="Google Shape;99;p2"/>
            <p:cNvSpPr/>
            <p:nvPr/>
          </p:nvSpPr>
          <p:spPr>
            <a:xfrm>
              <a:off x="22886" y="0"/>
              <a:ext cx="10212289" cy="10258062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58695" y="940003"/>
              <a:ext cx="8340671" cy="8378056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2461415" y="1750013"/>
            <a:ext cx="5802926" cy="1800450"/>
            <a:chOff x="0" y="57150"/>
            <a:chExt cx="7737234" cy="2400600"/>
          </a:xfrm>
        </p:grpSpPr>
        <p:sp>
          <p:nvSpPr>
            <p:cNvPr id="102" name="Google Shape;102;p2"/>
            <p:cNvSpPr txBox="1"/>
            <p:nvPr/>
          </p:nvSpPr>
          <p:spPr>
            <a:xfrm>
              <a:off x="0" y="57150"/>
              <a:ext cx="7737234" cy="1444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0" i="0" u="none" strike="noStrike" cap="none" dirty="0" err="1">
                  <a:solidFill>
                    <a:srgbClr val="F5F5EF"/>
                  </a:solidFill>
                  <a:latin typeface="Arial Black" panose="020B0A04020102020204" pitchFamily="34" charset="0"/>
                  <a:sym typeface="Arial"/>
                </a:rPr>
                <a:t>epatitis</a:t>
              </a:r>
              <a:r>
                <a:rPr lang="en-US" sz="6400" b="0" i="0" u="none" strike="noStrike" cap="none" dirty="0">
                  <a:solidFill>
                    <a:srgbClr val="F5F5EF"/>
                  </a:solidFill>
                  <a:latin typeface="Arial Black" panose="020B0A04020102020204" pitchFamily="34" charset="0"/>
                  <a:sym typeface="Arial"/>
                </a:rPr>
                <a:t> A</a:t>
              </a:r>
              <a:endParaRPr dirty="0">
                <a:solidFill>
                  <a:srgbClr val="0B5394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0" y="1989120"/>
              <a:ext cx="7737234" cy="468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0" i="0" u="none" strike="noStrike" cap="none">
                  <a:solidFill>
                    <a:srgbClr val="F5F5EF"/>
                  </a:solidFill>
                  <a:latin typeface="Arial"/>
                  <a:ea typeface="Arial"/>
                  <a:cs typeface="Arial"/>
                  <a:sym typeface="Arial"/>
                </a:rPr>
                <a:t>To create a stunning presentation</a:t>
              </a:r>
              <a:endParaRPr/>
            </a:p>
          </p:txBody>
        </p:sp>
      </p:grpSp>
      <p:sp>
        <p:nvSpPr>
          <p:cNvPr id="105" name="Google Shape;105;p2"/>
          <p:cNvSpPr txBox="1"/>
          <p:nvPr/>
        </p:nvSpPr>
        <p:spPr>
          <a:xfrm>
            <a:off x="3360007" y="-265804"/>
            <a:ext cx="11099025" cy="346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3707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marR="0" lvl="0" indent="0" algn="l" rtl="0">
              <a:lnSpc>
                <a:spcPct val="23707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0" dirty="0"/>
          </a:p>
          <a:p>
            <a:pPr marL="0" marR="0" lvl="0" indent="0" algn="l" rtl="0">
              <a:lnSpc>
                <a:spcPct val="23707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05344" y="4206724"/>
            <a:ext cx="3586424" cy="628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35726" y="6172200"/>
            <a:ext cx="3793097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F7BFED38-02E9-47BA-8498-D6E83810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212" y="13096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5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Influenza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73BA9E54-B717-4B56-91C8-9225ED9DE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4166" y="2628900"/>
            <a:ext cx="10872251" cy="6348408"/>
          </a:xfrm>
        </p:spPr>
        <p:txBody>
          <a:bodyPr>
            <a:normAutofit lnSpcReduction="10000"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i="0" u="none" strike="noStrike" dirty="0">
                <a:solidFill>
                  <a:srgbClr val="073763"/>
                </a:solidFill>
                <a:effectLst/>
                <a:latin typeface="+mn-lt"/>
              </a:rPr>
              <a:t>Felső légúti vírusfertőzés (</a:t>
            </a:r>
            <a:r>
              <a:rPr lang="hu-HU" sz="2800" i="1" u="none" strike="noStrike" dirty="0">
                <a:solidFill>
                  <a:srgbClr val="073763"/>
                </a:solidFill>
                <a:effectLst/>
                <a:latin typeface="+mn-lt"/>
              </a:rPr>
              <a:t>„Ez csak nátha!”</a:t>
            </a:r>
            <a:r>
              <a:rPr lang="hu-HU" sz="2800" i="0" u="none" strike="noStrike" dirty="0">
                <a:solidFill>
                  <a:srgbClr val="073763"/>
                </a:solidFill>
                <a:effectLst/>
                <a:latin typeface="+mn-lt"/>
              </a:rPr>
              <a:t>)</a:t>
            </a: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i="0" u="none" strike="noStrike" dirty="0">
                <a:solidFill>
                  <a:srgbClr val="073763"/>
                </a:solidFill>
                <a:effectLst/>
                <a:latin typeface="+mn-lt"/>
              </a:rPr>
              <a:t>Cseppfertőzés</a:t>
            </a: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i="0" u="none" strike="noStrike" dirty="0">
                <a:solidFill>
                  <a:srgbClr val="073763"/>
                </a:solidFill>
                <a:effectLst/>
                <a:latin typeface="+mn-lt"/>
              </a:rPr>
              <a:t>Tünetek: magas láz, köhögés, torokfájás, orrdugulás, nátha, izomfájdalom, fejfájás, fáradtság</a:t>
            </a: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i="0" u="none" strike="noStrike" dirty="0">
                <a:solidFill>
                  <a:srgbClr val="073763"/>
                </a:solidFill>
                <a:effectLst/>
                <a:latin typeface="+mn-lt"/>
              </a:rPr>
              <a:t>250-500 000 halál / év</a:t>
            </a: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i="0" u="none" strike="noStrike" dirty="0">
                <a:solidFill>
                  <a:srgbClr val="073763"/>
                </a:solidFill>
                <a:effectLst/>
                <a:latin typeface="+mn-lt"/>
              </a:rPr>
              <a:t>A védekezés leghatékonyabb módja az évente ismételt influenza elleni oltás</a:t>
            </a: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i="0" u="none" strike="noStrike" dirty="0" err="1">
                <a:solidFill>
                  <a:srgbClr val="073763"/>
                </a:solidFill>
                <a:effectLst/>
                <a:latin typeface="+mn-lt"/>
              </a:rPr>
              <a:t>Vaxigrip</a:t>
            </a:r>
            <a:r>
              <a:rPr lang="hu-HU" sz="2800" i="0" u="none" strike="noStrike" dirty="0">
                <a:solidFill>
                  <a:srgbClr val="073763"/>
                </a:solidFill>
                <a:effectLst/>
                <a:latin typeface="+mn-lt"/>
              </a:rPr>
              <a:t> (háromkomponensű: két A és egy B)</a:t>
            </a: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i="0" u="none" strike="noStrike" dirty="0" err="1">
                <a:solidFill>
                  <a:srgbClr val="073763"/>
                </a:solidFill>
                <a:effectLst/>
                <a:latin typeface="+mn-lt"/>
              </a:rPr>
              <a:t>Vaxigrip</a:t>
            </a:r>
            <a:r>
              <a:rPr lang="hu-HU" sz="2800" i="0" u="none" strike="noStrike" dirty="0">
                <a:solidFill>
                  <a:srgbClr val="073763"/>
                </a:solidFill>
                <a:effectLst/>
                <a:latin typeface="+mn-lt"/>
              </a:rPr>
              <a:t> Tetra (négykomponensű: két A és két B)</a:t>
            </a: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i="0" u="none" strike="noStrike" dirty="0">
                <a:solidFill>
                  <a:srgbClr val="073763"/>
                </a:solidFill>
                <a:effectLst/>
                <a:latin typeface="+mn-lt"/>
              </a:rPr>
              <a:t>10-14 nap</a:t>
            </a: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i="0" u="none" strike="noStrike" dirty="0">
                <a:solidFill>
                  <a:srgbClr val="073763"/>
                </a:solidFill>
                <a:effectLst/>
                <a:latin typeface="+mn-lt"/>
              </a:rPr>
              <a:t>Mellékhatások?</a:t>
            </a:r>
          </a:p>
          <a:p>
            <a:pPr algn="just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i="1" u="none" strike="noStrike" dirty="0">
                <a:solidFill>
                  <a:srgbClr val="073763"/>
                </a:solidFill>
                <a:effectLst/>
                <a:latin typeface="+mn-lt"/>
              </a:rPr>
              <a:t>„</a:t>
            </a:r>
            <a:r>
              <a:rPr lang="hu-HU" sz="2800" i="0" u="none" strike="noStrike" dirty="0">
                <a:solidFill>
                  <a:srgbClr val="073763"/>
                </a:solidFill>
                <a:effectLst/>
                <a:latin typeface="+mn-lt"/>
              </a:rPr>
              <a:t>Tavaly </a:t>
            </a:r>
            <a:r>
              <a:rPr lang="hu-HU" sz="2800" i="0" u="none" strike="noStrike" dirty="0" err="1">
                <a:solidFill>
                  <a:srgbClr val="073763"/>
                </a:solidFill>
                <a:effectLst/>
                <a:latin typeface="+mn-lt"/>
              </a:rPr>
              <a:t>beoltattam</a:t>
            </a:r>
            <a:r>
              <a:rPr lang="hu-HU" sz="2800" i="0" u="none" strike="noStrike" dirty="0">
                <a:solidFill>
                  <a:srgbClr val="073763"/>
                </a:solidFill>
                <a:effectLst/>
                <a:latin typeface="+mn-lt"/>
              </a:rPr>
              <a:t> magam, az oltás miatt, után aztán olyan beteg lettem, annyira erős influenzás, mint még soha.”</a:t>
            </a: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64B8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1592517" y="1593275"/>
            <a:ext cx="8408853" cy="8410535"/>
          </a:xfrm>
          <a:custGeom>
            <a:avLst/>
            <a:gdLst/>
            <a:ahLst/>
            <a:cxnLst/>
            <a:rect l="l" t="t" r="r" b="b"/>
            <a:pathLst>
              <a:path w="6350000" h="6351270" extrusionOk="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5014" r="-25014" b="-1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3"/>
          <p:cNvGrpSpPr/>
          <p:nvPr/>
        </p:nvGrpSpPr>
        <p:grpSpPr>
          <a:xfrm>
            <a:off x="12684584" y="4035746"/>
            <a:ext cx="10060694" cy="10105788"/>
            <a:chOff x="30062" y="0"/>
            <a:chExt cx="13414259" cy="13474384"/>
          </a:xfrm>
        </p:grpSpPr>
        <p:sp>
          <p:nvSpPr>
            <p:cNvPr id="115" name="Google Shape;115;p3"/>
            <p:cNvSpPr/>
            <p:nvPr/>
          </p:nvSpPr>
          <p:spPr>
            <a:xfrm>
              <a:off x="30062" y="0"/>
              <a:ext cx="13414259" cy="1347438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259284" y="1234732"/>
              <a:ext cx="10955814" cy="1100492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23387" y="5143500"/>
            <a:ext cx="2871390" cy="59370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>
            <a:off x="8071878" y="304543"/>
            <a:ext cx="7958036" cy="8676804"/>
          </a:xfrm>
          <a:custGeom>
            <a:avLst/>
            <a:gdLst/>
            <a:ahLst/>
            <a:cxnLst/>
            <a:rect l="l" t="t" r="r" b="b"/>
            <a:pathLst>
              <a:path w="2389130" h="2604916" extrusionOk="0">
                <a:moveTo>
                  <a:pt x="2264670" y="2604916"/>
                </a:moveTo>
                <a:lnTo>
                  <a:pt x="124460" y="2604916"/>
                </a:lnTo>
                <a:cubicBezTo>
                  <a:pt x="55880" y="2604916"/>
                  <a:pt x="0" y="2549036"/>
                  <a:pt x="0" y="248045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264670" y="0"/>
                </a:lnTo>
                <a:cubicBezTo>
                  <a:pt x="2333250" y="0"/>
                  <a:pt x="2389130" y="55880"/>
                  <a:pt x="2389130" y="124460"/>
                </a:cubicBezTo>
                <a:lnTo>
                  <a:pt x="2389130" y="2480456"/>
                </a:lnTo>
                <a:cubicBezTo>
                  <a:pt x="2389130" y="2549036"/>
                  <a:pt x="2333250" y="2604916"/>
                  <a:pt x="2264670" y="2604916"/>
                </a:cubicBezTo>
                <a:close/>
              </a:path>
            </a:pathLst>
          </a:custGeom>
          <a:solidFill>
            <a:srgbClr val="16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119" name="Google Shape;119;p3"/>
          <p:cNvSpPr txBox="1"/>
          <p:nvPr/>
        </p:nvSpPr>
        <p:spPr>
          <a:xfrm>
            <a:off x="8830375" y="894416"/>
            <a:ext cx="64092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 dirty="0">
              <a:solidFill>
                <a:srgbClr val="FFFFFF"/>
              </a:solidFill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9101575" y="2752575"/>
            <a:ext cx="586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2DB978DA-D7B7-4CF8-A997-D35AC052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175" y="730766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KINEK ÉS MIKOR JAVASOLT?</a:t>
            </a:r>
            <a:endParaRPr lang="hu-HU" sz="3600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BE4D980B-C876-43DE-88AE-148E2235C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5883" y="2510437"/>
            <a:ext cx="7336092" cy="5937081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6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6 hónapos kor felett mindenkinek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6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Kiemelt csoportok: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6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Idősek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6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Csecsemők családtagjai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6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Krónikus betegek (asztmások, elhízottak, cukorbetegek)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6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Kismamák</a:t>
            </a: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64B8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2506634" y="860840"/>
            <a:ext cx="12788281" cy="9040359"/>
          </a:xfrm>
          <a:custGeom>
            <a:avLst/>
            <a:gdLst/>
            <a:ahLst/>
            <a:cxnLst/>
            <a:rect l="l" t="t" r="r" b="b"/>
            <a:pathLst>
              <a:path w="4042989" h="2858091" extrusionOk="0">
                <a:moveTo>
                  <a:pt x="3918529" y="2858091"/>
                </a:moveTo>
                <a:lnTo>
                  <a:pt x="124460" y="2858091"/>
                </a:lnTo>
                <a:cubicBezTo>
                  <a:pt x="55880" y="2858091"/>
                  <a:pt x="0" y="2802211"/>
                  <a:pt x="0" y="273363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918529" y="0"/>
                </a:lnTo>
                <a:cubicBezTo>
                  <a:pt x="3987109" y="0"/>
                  <a:pt x="4042989" y="55880"/>
                  <a:pt x="4042989" y="124460"/>
                </a:cubicBezTo>
                <a:lnTo>
                  <a:pt x="4042989" y="2733631"/>
                </a:lnTo>
                <a:cubicBezTo>
                  <a:pt x="4042989" y="2802211"/>
                  <a:pt x="3987109" y="2858091"/>
                  <a:pt x="3918529" y="2858091"/>
                </a:cubicBezTo>
                <a:close/>
              </a:path>
            </a:pathLst>
          </a:custGeom>
          <a:solidFill>
            <a:srgbClr val="F5F5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4"/>
          <p:cNvGrpSpPr/>
          <p:nvPr/>
        </p:nvGrpSpPr>
        <p:grpSpPr>
          <a:xfrm>
            <a:off x="-3568786" y="4206733"/>
            <a:ext cx="7659216" cy="7693546"/>
            <a:chOff x="22886" y="0"/>
            <a:chExt cx="10212289" cy="10258062"/>
          </a:xfrm>
        </p:grpSpPr>
        <p:sp>
          <p:nvSpPr>
            <p:cNvPr id="127" name="Google Shape;127;p4"/>
            <p:cNvSpPr/>
            <p:nvPr/>
          </p:nvSpPr>
          <p:spPr>
            <a:xfrm>
              <a:off x="22886" y="0"/>
              <a:ext cx="10212289" cy="10258062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958695" y="940003"/>
              <a:ext cx="8340671" cy="8378056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10420748" y="1750012"/>
            <a:ext cx="5791664" cy="2334672"/>
            <a:chOff x="0" y="57150"/>
            <a:chExt cx="7722218" cy="3112897"/>
          </a:xfrm>
        </p:grpSpPr>
        <p:sp>
          <p:nvSpPr>
            <p:cNvPr id="130" name="Google Shape;130;p4"/>
            <p:cNvSpPr txBox="1"/>
            <p:nvPr/>
          </p:nvSpPr>
          <p:spPr>
            <a:xfrm>
              <a:off x="0" y="57150"/>
              <a:ext cx="7722218" cy="1239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39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0" y="2766187"/>
              <a:ext cx="6765903" cy="403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01964" y="4005049"/>
            <a:ext cx="3586423" cy="628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35726" y="6172200"/>
            <a:ext cx="3793097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B5C39CB3-756D-4F75-BC20-CCB4938A6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085" y="1285405"/>
            <a:ext cx="8229600" cy="1143000"/>
          </a:xfrm>
        </p:spPr>
        <p:txBody>
          <a:bodyPr/>
          <a:lstStyle/>
          <a:p>
            <a:pPr algn="l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HPV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94EC25B8-716C-460A-8EF9-105CF718C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3085" y="2679969"/>
            <a:ext cx="11265840" cy="6321626"/>
          </a:xfrm>
        </p:spPr>
        <p:txBody>
          <a:bodyPr>
            <a:normAutofit lnSpcReduction="1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F486F"/>
                </a:solidFill>
                <a:effectLst/>
                <a:latin typeface="+mj-lt"/>
              </a:rPr>
              <a:t>Nemi úton terjed</a:t>
            </a:r>
            <a:endParaRPr lang="hu-HU" b="0" i="0" u="none" strike="noStrike" dirty="0">
              <a:solidFill>
                <a:srgbClr val="FFFFFF"/>
              </a:solidFill>
              <a:effectLst/>
              <a:latin typeface="+mj-lt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F486F"/>
                </a:solidFill>
                <a:effectLst/>
                <a:latin typeface="+mj-lt"/>
              </a:rPr>
              <a:t>Rosszindulatú daganatok (méhnyak, szeméremtest, hüvely, végbélnyílás, szájüreg, gége)</a:t>
            </a:r>
            <a:endParaRPr lang="hu-HU" b="0" i="0" u="none" strike="noStrike" dirty="0">
              <a:solidFill>
                <a:srgbClr val="FFFFFF"/>
              </a:solidFill>
              <a:effectLst/>
              <a:latin typeface="+mj-lt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F486F"/>
                </a:solidFill>
                <a:effectLst/>
                <a:latin typeface="+mj-lt"/>
              </a:rPr>
              <a:t>Szemölcsök</a:t>
            </a:r>
            <a:endParaRPr lang="hu-HU" b="0" i="0" u="none" strike="noStrike" dirty="0">
              <a:solidFill>
                <a:srgbClr val="FFFFFF"/>
              </a:solidFill>
              <a:effectLst/>
              <a:latin typeface="+mj-lt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F486F"/>
                </a:solidFill>
                <a:effectLst/>
                <a:latin typeface="+mj-lt"/>
              </a:rPr>
              <a:t>GARDASIL </a:t>
            </a:r>
            <a:endParaRPr lang="hu-HU" b="0" i="0" u="none" strike="noStrike" dirty="0">
              <a:solidFill>
                <a:srgbClr val="FFFFFF"/>
              </a:solidFill>
              <a:effectLst/>
              <a:latin typeface="+mj-lt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F486F"/>
                </a:solidFill>
                <a:effectLst/>
                <a:latin typeface="+mj-lt"/>
              </a:rPr>
              <a:t>9 típus ellen véd</a:t>
            </a:r>
            <a:endParaRPr lang="hu-HU" b="0" i="0" u="none" strike="noStrike" dirty="0">
              <a:solidFill>
                <a:srgbClr val="FFFFFF"/>
              </a:solidFill>
              <a:effectLst/>
              <a:latin typeface="+mj-lt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F486F"/>
                </a:solidFill>
                <a:effectLst/>
                <a:latin typeface="+mj-lt"/>
              </a:rPr>
              <a:t>Kampányoltás </a:t>
            </a:r>
            <a:endParaRPr lang="hu-HU" b="0" i="0" u="none" strike="noStrike" dirty="0">
              <a:solidFill>
                <a:srgbClr val="FFFFFF"/>
              </a:solidFill>
              <a:effectLst/>
              <a:latin typeface="+mj-lt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F486F"/>
                </a:solidFill>
                <a:effectLst/>
                <a:latin typeface="+mj-lt"/>
              </a:rPr>
              <a:t>Szülő/gondviselő beleegyezése</a:t>
            </a:r>
            <a:endParaRPr lang="hu-HU" b="0" i="0" u="none" strike="noStrike" dirty="0">
              <a:solidFill>
                <a:srgbClr val="FFFFFF"/>
              </a:solidFill>
              <a:effectLst/>
              <a:latin typeface="+mj-lt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F486F"/>
                </a:solidFill>
                <a:effectLst/>
                <a:latin typeface="+mj-lt"/>
              </a:rPr>
              <a:t>12 éves lányoknak kötelezően felajánlandó védőoltás (7. osztály)</a:t>
            </a:r>
            <a:endParaRPr lang="hu-HU" b="0" i="0" u="none" strike="noStrike" dirty="0">
              <a:solidFill>
                <a:srgbClr val="FFFFFF"/>
              </a:solidFill>
              <a:effectLst/>
              <a:latin typeface="+mj-lt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u="none" strike="noStrike" dirty="0">
                <a:solidFill>
                  <a:srgbClr val="0F486F"/>
                </a:solidFill>
                <a:effectLst/>
                <a:latin typeface="+mj-lt"/>
              </a:rPr>
              <a:t>2020. – fiúknak is</a:t>
            </a:r>
            <a:endParaRPr lang="hu-HU" b="0" i="0" u="none" strike="noStrike" dirty="0">
              <a:solidFill>
                <a:srgbClr val="FFFFFF"/>
              </a:solidFill>
              <a:effectLst/>
              <a:latin typeface="+mj-lt"/>
            </a:endParaRP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/>
          <p:nvPr/>
        </p:nvSpPr>
        <p:spPr>
          <a:xfrm>
            <a:off x="-201920" y="0"/>
            <a:ext cx="7813763" cy="10287000"/>
          </a:xfrm>
          <a:custGeom>
            <a:avLst/>
            <a:gdLst/>
            <a:ahLst/>
            <a:cxnLst/>
            <a:rect l="l" t="t" r="r" b="b"/>
            <a:pathLst>
              <a:path w="2643174" h="3479800" extrusionOk="0">
                <a:moveTo>
                  <a:pt x="2518714" y="3479800"/>
                </a:moveTo>
                <a:lnTo>
                  <a:pt x="124460" y="3479800"/>
                </a:lnTo>
                <a:cubicBezTo>
                  <a:pt x="55880" y="3479800"/>
                  <a:pt x="0" y="3423920"/>
                  <a:pt x="0" y="33553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518714" y="0"/>
                </a:lnTo>
                <a:cubicBezTo>
                  <a:pt x="2587294" y="0"/>
                  <a:pt x="2643174" y="55880"/>
                  <a:pt x="2643174" y="124460"/>
                </a:cubicBezTo>
                <a:lnTo>
                  <a:pt x="2643174" y="3355340"/>
                </a:lnTo>
                <a:cubicBezTo>
                  <a:pt x="2643174" y="3423920"/>
                  <a:pt x="2587294" y="3479800"/>
                  <a:pt x="2518714" y="3479800"/>
                </a:cubicBezTo>
                <a:close/>
              </a:path>
            </a:pathLst>
          </a:custGeom>
          <a:solidFill>
            <a:srgbClr val="4A64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1028700" y="1028700"/>
            <a:ext cx="5623028" cy="96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Tévhitek</a:t>
            </a:r>
            <a:endParaRPr dirty="0"/>
          </a:p>
        </p:txBody>
      </p:sp>
      <p:sp>
        <p:nvSpPr>
          <p:cNvPr id="140" name="Google Shape;140;p5"/>
          <p:cNvSpPr/>
          <p:nvPr/>
        </p:nvSpPr>
        <p:spPr>
          <a:xfrm>
            <a:off x="11352917" y="225232"/>
            <a:ext cx="4283915" cy="2777792"/>
          </a:xfrm>
          <a:custGeom>
            <a:avLst/>
            <a:gdLst/>
            <a:ahLst/>
            <a:cxnLst/>
            <a:rect l="l" t="t" r="r" b="b"/>
            <a:pathLst>
              <a:path w="1295698" h="840161" extrusionOk="0">
                <a:moveTo>
                  <a:pt x="1171238" y="840161"/>
                </a:moveTo>
                <a:lnTo>
                  <a:pt x="124460" y="840161"/>
                </a:lnTo>
                <a:cubicBezTo>
                  <a:pt x="55880" y="840161"/>
                  <a:pt x="0" y="784281"/>
                  <a:pt x="0" y="71570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71238" y="0"/>
                </a:lnTo>
                <a:cubicBezTo>
                  <a:pt x="1239818" y="0"/>
                  <a:pt x="1295698" y="55880"/>
                  <a:pt x="1295698" y="124460"/>
                </a:cubicBezTo>
                <a:lnTo>
                  <a:pt x="1295698" y="715701"/>
                </a:lnTo>
                <a:cubicBezTo>
                  <a:pt x="1295698" y="784281"/>
                  <a:pt x="1239818" y="840161"/>
                  <a:pt x="1171238" y="840161"/>
                </a:cubicBezTo>
                <a:close/>
              </a:path>
            </a:pathLst>
          </a:custGeom>
          <a:solidFill>
            <a:srgbClr val="4A64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5"/>
          <p:cNvSpPr/>
          <p:nvPr/>
        </p:nvSpPr>
        <p:spPr>
          <a:xfrm>
            <a:off x="6467961" y="135746"/>
            <a:ext cx="4351382" cy="2821539"/>
          </a:xfrm>
          <a:custGeom>
            <a:avLst/>
            <a:gdLst/>
            <a:ahLst/>
            <a:cxnLst/>
            <a:rect l="l" t="t" r="r" b="b"/>
            <a:pathLst>
              <a:path w="1295698" h="840161" extrusionOk="0">
                <a:moveTo>
                  <a:pt x="1171238" y="840161"/>
                </a:moveTo>
                <a:lnTo>
                  <a:pt x="124460" y="840161"/>
                </a:lnTo>
                <a:cubicBezTo>
                  <a:pt x="55880" y="840161"/>
                  <a:pt x="0" y="784281"/>
                  <a:pt x="0" y="71570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71238" y="0"/>
                </a:lnTo>
                <a:cubicBezTo>
                  <a:pt x="1239818" y="0"/>
                  <a:pt x="1295698" y="55880"/>
                  <a:pt x="1295698" y="124460"/>
                </a:cubicBezTo>
                <a:lnTo>
                  <a:pt x="1295698" y="715701"/>
                </a:lnTo>
                <a:cubicBezTo>
                  <a:pt x="1295698" y="784281"/>
                  <a:pt x="1239818" y="840161"/>
                  <a:pt x="1171238" y="840161"/>
                </a:cubicBezTo>
                <a:close/>
              </a:path>
            </a:pathLst>
          </a:custGeom>
          <a:solidFill>
            <a:srgbClr val="16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13686955" y="6479284"/>
            <a:ext cx="4338001" cy="2812863"/>
          </a:xfrm>
          <a:custGeom>
            <a:avLst/>
            <a:gdLst/>
            <a:ahLst/>
            <a:cxnLst/>
            <a:rect l="l" t="t" r="r" b="b"/>
            <a:pathLst>
              <a:path w="1295698" h="840161" extrusionOk="0">
                <a:moveTo>
                  <a:pt x="1171238" y="840161"/>
                </a:moveTo>
                <a:lnTo>
                  <a:pt x="124460" y="840161"/>
                </a:lnTo>
                <a:cubicBezTo>
                  <a:pt x="55880" y="840161"/>
                  <a:pt x="0" y="784281"/>
                  <a:pt x="0" y="71570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71238" y="0"/>
                </a:lnTo>
                <a:cubicBezTo>
                  <a:pt x="1239818" y="0"/>
                  <a:pt x="1295698" y="55880"/>
                  <a:pt x="1295698" y="124460"/>
                </a:cubicBezTo>
                <a:lnTo>
                  <a:pt x="1295698" y="715701"/>
                </a:lnTo>
                <a:cubicBezTo>
                  <a:pt x="1295698" y="784281"/>
                  <a:pt x="1239818" y="840161"/>
                  <a:pt x="1171238" y="840161"/>
                </a:cubicBezTo>
                <a:close/>
              </a:path>
            </a:pathLst>
          </a:custGeom>
          <a:solidFill>
            <a:srgbClr val="4A64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12580356" y="3328795"/>
            <a:ext cx="4268890" cy="2768049"/>
          </a:xfrm>
          <a:custGeom>
            <a:avLst/>
            <a:gdLst/>
            <a:ahLst/>
            <a:cxnLst/>
            <a:rect l="l" t="t" r="r" b="b"/>
            <a:pathLst>
              <a:path w="1295698" h="840161" extrusionOk="0">
                <a:moveTo>
                  <a:pt x="1171238" y="840161"/>
                </a:moveTo>
                <a:lnTo>
                  <a:pt x="124460" y="840161"/>
                </a:lnTo>
                <a:cubicBezTo>
                  <a:pt x="55880" y="840161"/>
                  <a:pt x="0" y="784281"/>
                  <a:pt x="0" y="71570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71238" y="0"/>
                </a:lnTo>
                <a:cubicBezTo>
                  <a:pt x="1239818" y="0"/>
                  <a:pt x="1295698" y="55880"/>
                  <a:pt x="1295698" y="124460"/>
                </a:cubicBezTo>
                <a:lnTo>
                  <a:pt x="1295698" y="715701"/>
                </a:lnTo>
                <a:cubicBezTo>
                  <a:pt x="1295698" y="784281"/>
                  <a:pt x="1239818" y="840161"/>
                  <a:pt x="1171238" y="840161"/>
                </a:cubicBezTo>
                <a:close/>
              </a:path>
            </a:pathLst>
          </a:custGeom>
          <a:solidFill>
            <a:srgbClr val="16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03" y="3981648"/>
            <a:ext cx="6895716" cy="387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7761239" y="3328795"/>
            <a:ext cx="4283915" cy="2777792"/>
          </a:xfrm>
          <a:custGeom>
            <a:avLst/>
            <a:gdLst/>
            <a:ahLst/>
            <a:cxnLst/>
            <a:rect l="l" t="t" r="r" b="b"/>
            <a:pathLst>
              <a:path w="1295698" h="840161" extrusionOk="0">
                <a:moveTo>
                  <a:pt x="1171238" y="840161"/>
                </a:moveTo>
                <a:lnTo>
                  <a:pt x="124460" y="840161"/>
                </a:lnTo>
                <a:cubicBezTo>
                  <a:pt x="55880" y="840161"/>
                  <a:pt x="0" y="784281"/>
                  <a:pt x="0" y="71570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71238" y="0"/>
                </a:lnTo>
                <a:cubicBezTo>
                  <a:pt x="1239818" y="0"/>
                  <a:pt x="1295698" y="55880"/>
                  <a:pt x="1295698" y="124460"/>
                </a:cubicBezTo>
                <a:lnTo>
                  <a:pt x="1295698" y="715701"/>
                </a:lnTo>
                <a:cubicBezTo>
                  <a:pt x="1295698" y="784281"/>
                  <a:pt x="1239818" y="840161"/>
                  <a:pt x="1171238" y="840161"/>
                </a:cubicBezTo>
                <a:close/>
              </a:path>
            </a:pathLst>
          </a:custGeom>
          <a:solidFill>
            <a:srgbClr val="4A64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8546115" y="6479284"/>
            <a:ext cx="4546457" cy="2854394"/>
          </a:xfrm>
          <a:custGeom>
            <a:avLst/>
            <a:gdLst/>
            <a:ahLst/>
            <a:cxnLst/>
            <a:rect l="l" t="t" r="r" b="b"/>
            <a:pathLst>
              <a:path w="1357961" h="852566" extrusionOk="0">
                <a:moveTo>
                  <a:pt x="1233501" y="852566"/>
                </a:moveTo>
                <a:lnTo>
                  <a:pt x="124460" y="852566"/>
                </a:lnTo>
                <a:cubicBezTo>
                  <a:pt x="55880" y="852566"/>
                  <a:pt x="0" y="796686"/>
                  <a:pt x="0" y="7281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233501" y="0"/>
                </a:lnTo>
                <a:cubicBezTo>
                  <a:pt x="1302081" y="0"/>
                  <a:pt x="1357961" y="55880"/>
                  <a:pt x="1357961" y="124460"/>
                </a:cubicBezTo>
                <a:lnTo>
                  <a:pt x="1357961" y="728106"/>
                </a:lnTo>
                <a:cubicBezTo>
                  <a:pt x="1357961" y="796686"/>
                  <a:pt x="1302081" y="852566"/>
                  <a:pt x="1233501" y="852566"/>
                </a:cubicBezTo>
                <a:close/>
              </a:path>
            </a:pathLst>
          </a:custGeom>
          <a:solidFill>
            <a:srgbClr val="16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C90939CA-809C-49AB-AEEC-95C19E4F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727" y="927922"/>
            <a:ext cx="3921023" cy="1315216"/>
          </a:xfrm>
        </p:spPr>
        <p:txBody>
          <a:bodyPr>
            <a:normAutofit/>
          </a:bodyPr>
          <a:lstStyle/>
          <a:p>
            <a:r>
              <a:rPr lang="hu-H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„A HPV csak nőkre veszélyes.”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F96E9662-0186-4CCD-BAB3-E59576F99761}"/>
              </a:ext>
            </a:extLst>
          </p:cNvPr>
          <p:cNvSpPr txBox="1"/>
          <p:nvPr/>
        </p:nvSpPr>
        <p:spPr>
          <a:xfrm>
            <a:off x="11879586" y="1112781"/>
            <a:ext cx="36147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„A HPV fertőzés egy életre szól és halálos.”</a:t>
            </a:r>
            <a:endParaRPr lang="hu-HU" sz="2400" b="0" i="1" u="none" strike="noStrike" dirty="0">
              <a:solidFill>
                <a:schemeClr val="bg1"/>
              </a:solidFill>
              <a:effectLst/>
              <a:latin typeface="Noto Sans Symbols"/>
            </a:endParaRP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1F39C0AC-B371-4352-8768-2CA517735EF1}"/>
              </a:ext>
            </a:extLst>
          </p:cNvPr>
          <p:cNvSpPr txBox="1"/>
          <p:nvPr/>
        </p:nvSpPr>
        <p:spPr>
          <a:xfrm>
            <a:off x="8217271" y="4346761"/>
            <a:ext cx="33718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„A HPV oltás veszélyes és felesleges.”</a:t>
            </a:r>
            <a:endParaRPr lang="hu-HU" sz="2400" b="0" i="1" u="none" strike="noStrike" dirty="0">
              <a:solidFill>
                <a:schemeClr val="bg1"/>
              </a:solidFill>
              <a:effectLst/>
              <a:latin typeface="Noto Sans Symbols"/>
            </a:endParaRP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71E5D1FB-E9A7-4551-94C0-0026D5F93F59}"/>
              </a:ext>
            </a:extLst>
          </p:cNvPr>
          <p:cNvSpPr txBox="1"/>
          <p:nvPr/>
        </p:nvSpPr>
        <p:spPr>
          <a:xfrm>
            <a:off x="13092572" y="4164406"/>
            <a:ext cx="33237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„Járok nőgyógyászhoz meg rákszűrésre. az elég, nem?!”</a:t>
            </a:r>
            <a:endParaRPr lang="hu-HU" sz="2400" b="0" i="1" u="none" strike="noStrike" dirty="0">
              <a:solidFill>
                <a:schemeClr val="bg1"/>
              </a:solidFill>
              <a:effectLst/>
              <a:latin typeface="Noto Sans Symbols"/>
            </a:endParaRPr>
          </a:p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F89A3936-AD95-4AE2-9DAD-A750C32FF5CB}"/>
              </a:ext>
            </a:extLst>
          </p:cNvPr>
          <p:cNvSpPr txBox="1"/>
          <p:nvPr/>
        </p:nvSpPr>
        <p:spPr>
          <a:xfrm>
            <a:off x="9044015" y="7067038"/>
            <a:ext cx="3550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„Kérek egy HPV-szűrést a partneremnek is, hogy megtudjam, kitől fertőződtem meg.”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E3E1A6E1-2089-4484-B861-4941AC016365}"/>
              </a:ext>
            </a:extLst>
          </p:cNvPr>
          <p:cNvSpPr txBox="1"/>
          <p:nvPr/>
        </p:nvSpPr>
        <p:spPr>
          <a:xfrm>
            <a:off x="14053989" y="7383261"/>
            <a:ext cx="360393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„Amíg HPV-m van, nem lehet oltani.”</a:t>
            </a:r>
            <a:endParaRPr lang="fi-FI" sz="2400" b="0" i="1" u="none" strike="noStrike" dirty="0">
              <a:solidFill>
                <a:schemeClr val="bg1"/>
              </a:solidFill>
              <a:effectLst/>
              <a:latin typeface="Noto Sans Symbols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 animBg="1"/>
      <p:bldP spid="141" grpId="0" animBg="1"/>
      <p:bldP spid="142" grpId="0" animBg="1"/>
      <p:bldP spid="143" grpId="0" animBg="1"/>
      <p:bldP spid="145" grpId="0" animBg="1"/>
      <p:bldP spid="146" grpId="0" animBg="1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64B8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2528908" y="506244"/>
            <a:ext cx="12101570" cy="9267428"/>
          </a:xfrm>
          <a:custGeom>
            <a:avLst/>
            <a:gdLst/>
            <a:ahLst/>
            <a:cxnLst/>
            <a:rect l="l" t="t" r="r" b="b"/>
            <a:pathLst>
              <a:path w="3732145" h="2858091" extrusionOk="0">
                <a:moveTo>
                  <a:pt x="3607685" y="2858091"/>
                </a:moveTo>
                <a:lnTo>
                  <a:pt x="124460" y="2858091"/>
                </a:lnTo>
                <a:cubicBezTo>
                  <a:pt x="55880" y="2858091"/>
                  <a:pt x="0" y="2802211"/>
                  <a:pt x="0" y="273363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607685" y="0"/>
                </a:lnTo>
                <a:cubicBezTo>
                  <a:pt x="3676265" y="0"/>
                  <a:pt x="3732145" y="55880"/>
                  <a:pt x="3732145" y="124460"/>
                </a:cubicBezTo>
                <a:lnTo>
                  <a:pt x="3732145" y="2733631"/>
                </a:lnTo>
                <a:cubicBezTo>
                  <a:pt x="3732145" y="2802211"/>
                  <a:pt x="3676265" y="2858091"/>
                  <a:pt x="3607685" y="2858091"/>
                </a:cubicBezTo>
                <a:close/>
              </a:path>
            </a:pathLst>
          </a:custGeom>
          <a:solidFill>
            <a:srgbClr val="F5F5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6"/>
          <p:cNvGrpSpPr/>
          <p:nvPr/>
        </p:nvGrpSpPr>
        <p:grpSpPr>
          <a:xfrm>
            <a:off x="-3568786" y="4206733"/>
            <a:ext cx="7659216" cy="7693546"/>
            <a:chOff x="22886" y="0"/>
            <a:chExt cx="10212289" cy="10258062"/>
          </a:xfrm>
        </p:grpSpPr>
        <p:sp>
          <p:nvSpPr>
            <p:cNvPr id="153" name="Google Shape;153;p6"/>
            <p:cNvSpPr/>
            <p:nvPr/>
          </p:nvSpPr>
          <p:spPr>
            <a:xfrm>
              <a:off x="22886" y="0"/>
              <a:ext cx="10212289" cy="10258062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958695" y="940003"/>
              <a:ext cx="8340671" cy="8378056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81188" y="4005049"/>
            <a:ext cx="3586423" cy="628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35726" y="6172200"/>
            <a:ext cx="3793097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56ACECB9-F52E-4683-9348-0B43855F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237" y="940301"/>
            <a:ext cx="8229600" cy="1143000"/>
          </a:xfrm>
        </p:spPr>
        <p:txBody>
          <a:bodyPr/>
          <a:lstStyle/>
          <a:p>
            <a:pPr algn="l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Hepatitis 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FE6588AB-539F-4CD1-834A-5F6B1CF14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3237" y="2083302"/>
            <a:ext cx="9766414" cy="7060698"/>
          </a:xfrm>
        </p:spPr>
        <p:txBody>
          <a:bodyPr>
            <a:normAutofit/>
          </a:bodyPr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Fertőző májgyulladás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Terjedés: </a:t>
            </a:r>
            <a:r>
              <a:rPr lang="hu-HU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fekál-orál</a:t>
            </a:r>
            <a:r>
              <a:rPr lang="hu-HU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, vérrel és egyéb testváladékokkal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Tünetek: láz, étvágytalanság, gyengeség, hasi fájdalom, hányás, sárgaság</a:t>
            </a:r>
          </a:p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KINEK ÉS MIKOR JAVASOLT?</a:t>
            </a:r>
            <a:endParaRPr lang="hu-HU" sz="2800" b="0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Mindenkinek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Alacsony higiéniai szint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Járványveszélyes terület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Életmód, alapbetegség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Veszélyeztetett munkavállaló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Hepatitis járvány</a:t>
            </a:r>
          </a:p>
          <a:p>
            <a:endParaRPr lang="hu-H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64B8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735147" y="1468375"/>
            <a:ext cx="8408853" cy="8410535"/>
          </a:xfrm>
          <a:custGeom>
            <a:avLst/>
            <a:gdLst/>
            <a:ahLst/>
            <a:cxnLst/>
            <a:rect l="l" t="t" r="r" b="b"/>
            <a:pathLst>
              <a:path w="6350000" h="6351270" extrusionOk="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4974" r="-24975" b="-1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7"/>
          <p:cNvGrpSpPr/>
          <p:nvPr/>
        </p:nvGrpSpPr>
        <p:grpSpPr>
          <a:xfrm>
            <a:off x="13395559" y="4417496"/>
            <a:ext cx="10060694" cy="10105788"/>
            <a:chOff x="30062" y="0"/>
            <a:chExt cx="13414259" cy="13474384"/>
          </a:xfrm>
        </p:grpSpPr>
        <p:sp>
          <p:nvSpPr>
            <p:cNvPr id="163" name="Google Shape;163;p7"/>
            <p:cNvSpPr/>
            <p:nvPr/>
          </p:nvSpPr>
          <p:spPr>
            <a:xfrm>
              <a:off x="30062" y="0"/>
              <a:ext cx="13414259" cy="1347438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259284" y="1234732"/>
              <a:ext cx="10955814" cy="1100492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5" name="Google Shape;16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18106" y="4901325"/>
            <a:ext cx="2871389" cy="593708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>
            <a:off x="8404059" y="356962"/>
            <a:ext cx="7694578" cy="8676992"/>
          </a:xfrm>
          <a:custGeom>
            <a:avLst/>
            <a:gdLst/>
            <a:ahLst/>
            <a:cxnLst/>
            <a:rect l="l" t="t" r="r" b="b"/>
            <a:pathLst>
              <a:path w="2305981" h="2600400" extrusionOk="0">
                <a:moveTo>
                  <a:pt x="2181521" y="2600400"/>
                </a:moveTo>
                <a:lnTo>
                  <a:pt x="124460" y="2600400"/>
                </a:lnTo>
                <a:cubicBezTo>
                  <a:pt x="55880" y="2600400"/>
                  <a:pt x="0" y="2544520"/>
                  <a:pt x="0" y="247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181521" y="0"/>
                </a:lnTo>
                <a:cubicBezTo>
                  <a:pt x="2250101" y="0"/>
                  <a:pt x="2305981" y="55880"/>
                  <a:pt x="2305981" y="124460"/>
                </a:cubicBezTo>
                <a:lnTo>
                  <a:pt x="2305981" y="2475940"/>
                </a:lnTo>
                <a:cubicBezTo>
                  <a:pt x="2305981" y="2544520"/>
                  <a:pt x="2250101" y="2600400"/>
                  <a:pt x="2181521" y="2600400"/>
                </a:cubicBezTo>
                <a:close/>
              </a:path>
            </a:pathLst>
          </a:custGeom>
          <a:solidFill>
            <a:srgbClr val="16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DCE6BC59-3A7C-4295-8729-4D709A5D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548" y="686618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Mikor kell Beadni?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5D54F8FF-E540-4A6E-A05A-84FF24DB6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3312" y="2481942"/>
            <a:ext cx="7353374" cy="5660571"/>
          </a:xfrm>
        </p:spPr>
        <p:txBody>
          <a:bodyPr>
            <a:normAutofit/>
          </a:bodyPr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6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Első adag: 12-23 hónapos kor</a:t>
            </a:r>
            <a:endParaRPr lang="hu-HU" sz="3600" b="0" i="0" u="none" strike="noStrike" dirty="0">
              <a:solidFill>
                <a:schemeClr val="bg1">
                  <a:lumMod val="95000"/>
                </a:schemeClr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6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Utazóknak: 2-4 héttel előtte</a:t>
            </a:r>
            <a:endParaRPr lang="hu-HU" sz="3600" b="0" i="0" u="none" strike="noStrike" dirty="0">
              <a:solidFill>
                <a:schemeClr val="bg1">
                  <a:lumMod val="95000"/>
                </a:schemeClr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36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Emlékeztető oltás: első adag beadását követő 6 hónap és 5 év között</a:t>
            </a:r>
            <a:r>
              <a:rPr lang="hu-HU" sz="3600" b="0" dirty="0">
                <a:solidFill>
                  <a:schemeClr val="bg1">
                    <a:lumMod val="95000"/>
                  </a:schemeClr>
                </a:solidFill>
                <a:effectLst/>
              </a:rPr>
              <a:t/>
            </a:r>
            <a:br>
              <a:rPr lang="hu-HU" sz="3600" b="0" dirty="0">
                <a:solidFill>
                  <a:schemeClr val="bg1">
                    <a:lumMod val="95000"/>
                  </a:schemeClr>
                </a:solidFill>
                <a:effectLst/>
              </a:rPr>
            </a:br>
            <a:endParaRPr lang="hu-HU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64B8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2576421" y="484863"/>
            <a:ext cx="12417502" cy="9348087"/>
          </a:xfrm>
          <a:custGeom>
            <a:avLst/>
            <a:gdLst/>
            <a:ahLst/>
            <a:cxnLst/>
            <a:rect l="l" t="t" r="r" b="b"/>
            <a:pathLst>
              <a:path w="3796536" h="2858091" extrusionOk="0">
                <a:moveTo>
                  <a:pt x="3672076" y="2858091"/>
                </a:moveTo>
                <a:lnTo>
                  <a:pt x="124460" y="2858091"/>
                </a:lnTo>
                <a:cubicBezTo>
                  <a:pt x="55880" y="2858091"/>
                  <a:pt x="0" y="2802211"/>
                  <a:pt x="0" y="273363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672076" y="0"/>
                </a:lnTo>
                <a:cubicBezTo>
                  <a:pt x="3740657" y="0"/>
                  <a:pt x="3796536" y="55880"/>
                  <a:pt x="3796536" y="124460"/>
                </a:cubicBezTo>
                <a:lnTo>
                  <a:pt x="3796536" y="2733631"/>
                </a:lnTo>
                <a:cubicBezTo>
                  <a:pt x="3796536" y="2802211"/>
                  <a:pt x="3740657" y="2858091"/>
                  <a:pt x="3672076" y="2858091"/>
                </a:cubicBezTo>
                <a:close/>
              </a:path>
            </a:pathLst>
          </a:custGeom>
          <a:solidFill>
            <a:srgbClr val="F5F5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8"/>
          <p:cNvGrpSpPr/>
          <p:nvPr/>
        </p:nvGrpSpPr>
        <p:grpSpPr>
          <a:xfrm>
            <a:off x="-3568786" y="4206733"/>
            <a:ext cx="7659216" cy="7693546"/>
            <a:chOff x="22886" y="0"/>
            <a:chExt cx="10212289" cy="10258062"/>
          </a:xfrm>
        </p:grpSpPr>
        <p:sp>
          <p:nvSpPr>
            <p:cNvPr id="173" name="Google Shape;173;p8"/>
            <p:cNvSpPr/>
            <p:nvPr/>
          </p:nvSpPr>
          <p:spPr>
            <a:xfrm>
              <a:off x="22886" y="0"/>
              <a:ext cx="10212289" cy="10258062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958695" y="940003"/>
              <a:ext cx="8340671" cy="8378056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5" name="Google Shape;17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85997" y="4005049"/>
            <a:ext cx="3586423" cy="628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35726" y="6172200"/>
            <a:ext cx="3793097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65F74DF8-E362-4CAD-9A36-6B8B950F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9826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MENINGOCOCCUS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9F0A3D17-F8F3-45D9-8BB4-A74F113BC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799" y="2125663"/>
            <a:ext cx="10095147" cy="6775450"/>
          </a:xfrm>
        </p:spPr>
        <p:txBody>
          <a:bodyPr/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 err="1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Meningococcus</a:t>
            </a: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 baktérium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Járványos agyhártyagyulladás, vérmérgezés (szepszis)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Nyállal terjed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Láz, tudatzavar, merev tarkó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Bőrön és belső szervekben bevérzések, majd elhalások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Keringés összeomlik – gyors halálhoz vezethet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Súlyos szövődmények : süketség, központi idegrendszeri zavarok, végtagok elvesztése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A, </a:t>
            </a:r>
            <a:r>
              <a:rPr lang="hu-HU" sz="2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u-HU" sz="2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, W, Y típusok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Két oltó anyag: ACWY törzsek ellen (</a:t>
            </a:r>
            <a:r>
              <a:rPr lang="hu-HU" sz="2800" b="0" i="0" u="none" strike="noStrike" dirty="0" err="1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Nimenrix</a:t>
            </a: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), B törzs ellen (</a:t>
            </a:r>
            <a:r>
              <a:rPr lang="hu-HU" sz="2800" b="0" i="0" u="none" strike="noStrike" dirty="0" err="1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Bexsero</a:t>
            </a: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)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Drágák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3AC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6446" y="1882865"/>
            <a:ext cx="4796251" cy="144941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9"/>
          <p:cNvGrpSpPr/>
          <p:nvPr/>
        </p:nvGrpSpPr>
        <p:grpSpPr>
          <a:xfrm>
            <a:off x="-2651512" y="3772496"/>
            <a:ext cx="7659216" cy="7693546"/>
            <a:chOff x="22886" y="0"/>
            <a:chExt cx="10212289" cy="10258062"/>
          </a:xfrm>
        </p:grpSpPr>
        <p:sp>
          <p:nvSpPr>
            <p:cNvPr id="183" name="Google Shape;183;p9"/>
            <p:cNvSpPr/>
            <p:nvPr/>
          </p:nvSpPr>
          <p:spPr>
            <a:xfrm>
              <a:off x="22886" y="0"/>
              <a:ext cx="10212289" cy="10258062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958695" y="940003"/>
              <a:ext cx="8340671" cy="8378056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686C8">
                <a:alpha val="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5" name="Google Shape;18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1889" y="4943475"/>
            <a:ext cx="2871389" cy="59370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/>
          <p:nvPr/>
        </p:nvSpPr>
        <p:spPr>
          <a:xfrm>
            <a:off x="2252603" y="1597448"/>
            <a:ext cx="9623219" cy="8372945"/>
          </a:xfrm>
          <a:custGeom>
            <a:avLst/>
            <a:gdLst/>
            <a:ahLst/>
            <a:cxnLst/>
            <a:rect l="l" t="t" r="r" b="b"/>
            <a:pathLst>
              <a:path w="2988700" h="2600400" extrusionOk="0">
                <a:moveTo>
                  <a:pt x="2864240" y="2600400"/>
                </a:moveTo>
                <a:lnTo>
                  <a:pt x="124460" y="2600400"/>
                </a:lnTo>
                <a:cubicBezTo>
                  <a:pt x="55880" y="2600400"/>
                  <a:pt x="0" y="2544520"/>
                  <a:pt x="0" y="247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864240" y="0"/>
                </a:lnTo>
                <a:cubicBezTo>
                  <a:pt x="2932820" y="0"/>
                  <a:pt x="2988700" y="55880"/>
                  <a:pt x="2988700" y="124460"/>
                </a:cubicBezTo>
                <a:lnTo>
                  <a:pt x="2988700" y="2475940"/>
                </a:lnTo>
                <a:cubicBezTo>
                  <a:pt x="2988700" y="2544520"/>
                  <a:pt x="2932820" y="2600400"/>
                  <a:pt x="2864240" y="2600400"/>
                </a:cubicBezTo>
                <a:close/>
              </a:path>
            </a:pathLst>
          </a:custGeom>
          <a:solidFill>
            <a:srgbClr val="DC3C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7862089" y="556288"/>
            <a:ext cx="5745317" cy="3216208"/>
          </a:xfrm>
          <a:custGeom>
            <a:avLst/>
            <a:gdLst/>
            <a:ahLst/>
            <a:cxnLst/>
            <a:rect l="l" t="t" r="r" b="b"/>
            <a:pathLst>
              <a:path w="1500833" h="840161" extrusionOk="0">
                <a:moveTo>
                  <a:pt x="1376372" y="840161"/>
                </a:moveTo>
                <a:lnTo>
                  <a:pt x="124460" y="840161"/>
                </a:lnTo>
                <a:cubicBezTo>
                  <a:pt x="55880" y="840161"/>
                  <a:pt x="0" y="784281"/>
                  <a:pt x="0" y="71570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76373" y="0"/>
                </a:lnTo>
                <a:cubicBezTo>
                  <a:pt x="1444952" y="0"/>
                  <a:pt x="1500833" y="55880"/>
                  <a:pt x="1500833" y="124460"/>
                </a:cubicBezTo>
                <a:lnTo>
                  <a:pt x="1500833" y="715701"/>
                </a:lnTo>
                <a:cubicBezTo>
                  <a:pt x="1500833" y="784281"/>
                  <a:pt x="1444952" y="840161"/>
                  <a:pt x="1376373" y="840161"/>
                </a:cubicBezTo>
                <a:close/>
              </a:path>
            </a:pathLst>
          </a:custGeom>
          <a:solidFill>
            <a:srgbClr val="16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9C29F4D8-8619-4F86-9104-FFD961D4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313" y="1460501"/>
            <a:ext cx="5086350" cy="1139824"/>
          </a:xfrm>
        </p:spPr>
        <p:txBody>
          <a:bodyPr>
            <a:noAutofit/>
          </a:bodyPr>
          <a:lstStyle/>
          <a:p>
            <a:r>
              <a:rPr lang="hu-HU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KINEK ÉS MIKOR JAVASOLT?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2A59F1B4-27B4-4D44-A826-ED125DB1C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7463" y="4460036"/>
            <a:ext cx="9037127" cy="5141164"/>
          </a:xfrm>
        </p:spPr>
        <p:txBody>
          <a:bodyPr/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Járványos területre utazik (pl. Afrika </a:t>
            </a:r>
            <a:r>
              <a:rPr lang="hu-HU" sz="2800" b="0" i="0" u="none" strike="noStrike" dirty="0" err="1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Meningitis</a:t>
            </a: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 Öv)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Csecsemők, zárt közösségben élő gyermekek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Agyhártyagyulladásban szenvedő beteg közelében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Veszélyeztetett egészségi állapot (lépkárosodás, eltávolított lép, HIV-fertőzés)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Kockázatos életmód (közösen szórakozók, alkohol- és/vagy drogfogyasztók, dohányzók)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b="0" i="0" u="none" strike="noStrike" dirty="0">
                <a:solidFill>
                  <a:srgbClr val="0F486F"/>
                </a:solidFill>
                <a:effectLst/>
                <a:latin typeface="Arial" panose="020B0604020202020204" pitchFamily="34" charset="0"/>
              </a:rPr>
              <a:t>Egészségügyi/laboratóriumi dolgozók</a:t>
            </a:r>
            <a:endParaRPr lang="hu-HU" sz="2800" b="0" i="0" u="none" strike="noStrike" dirty="0">
              <a:solidFill>
                <a:srgbClr val="FFFFFF"/>
              </a:solidFill>
              <a:effectLst/>
              <a:latin typeface="Noto Sans Symbols"/>
            </a:endParaRP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831</Words>
  <Application>Microsoft Office PowerPoint</Application>
  <PresentationFormat>Egyéni</PresentationFormat>
  <Paragraphs>162</Paragraphs>
  <Slides>17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Noto Sans Symbols</vt:lpstr>
      <vt:lpstr>Wingdings</vt:lpstr>
      <vt:lpstr>Office Theme</vt:lpstr>
      <vt:lpstr>PowerPoint bemutató</vt:lpstr>
      <vt:lpstr>Influenza</vt:lpstr>
      <vt:lpstr>KINEK ÉS MIKOR JAVASOLT?</vt:lpstr>
      <vt:lpstr>HPV</vt:lpstr>
      <vt:lpstr>„A HPV csak nőkre veszélyes.”</vt:lpstr>
      <vt:lpstr>Hepatitis A</vt:lpstr>
      <vt:lpstr>Mikor kell Beadni?</vt:lpstr>
      <vt:lpstr>MENINGOCOCCUS</vt:lpstr>
      <vt:lpstr>KINEK ÉS MIKOR JAVASOLT?</vt:lpstr>
      <vt:lpstr>TOVÁBBI ÖNKÉNTES VÉDŐOLTÁSOK</vt:lpstr>
      <vt:lpstr>OLTÁSELLENESSÉG</vt:lpstr>
      <vt:lpstr>A PROBLÉMA VISELKEDÉSTANI HÁTTERE</vt:lpstr>
      <vt:lpstr>BIZONYTALANSÁG EREDETE</vt:lpstr>
      <vt:lpstr>„BIZTONSÁGOS OLTÁS PÁRTIAK”</vt:lpstr>
      <vt:lpstr>MI A HELYES KOMMUNIKÁCIÓ?</vt:lpstr>
      <vt:lpstr>Köszönjük a figyelmet!</vt:lpstr>
      <vt:lpstr>Források: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Zsofa</dc:creator>
  <cp:lastModifiedBy>Microsoft-fiók</cp:lastModifiedBy>
  <cp:revision>24</cp:revision>
  <dcterms:created xsi:type="dcterms:W3CDTF">2006-08-16T00:00:00Z</dcterms:created>
  <dcterms:modified xsi:type="dcterms:W3CDTF">2021-02-01T13:41:00Z</dcterms:modified>
</cp:coreProperties>
</file>