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14" r:id="rId2"/>
    <p:sldId id="256" r:id="rId3"/>
    <p:sldId id="260" r:id="rId4"/>
    <p:sldId id="316" r:id="rId5"/>
    <p:sldId id="274" r:id="rId6"/>
    <p:sldId id="313" r:id="rId7"/>
    <p:sldId id="304" r:id="rId8"/>
    <p:sldId id="308" r:id="rId9"/>
    <p:sldId id="278" r:id="rId10"/>
    <p:sldId id="283" r:id="rId11"/>
    <p:sldId id="300" r:id="rId12"/>
    <p:sldId id="301" r:id="rId13"/>
    <p:sldId id="282" r:id="rId14"/>
    <p:sldId id="281" r:id="rId15"/>
    <p:sldId id="280" r:id="rId16"/>
    <p:sldId id="276" r:id="rId17"/>
    <p:sldId id="309" r:id="rId18"/>
    <p:sldId id="288" r:id="rId19"/>
    <p:sldId id="286" r:id="rId20"/>
    <p:sldId id="285" r:id="rId21"/>
    <p:sldId id="295" r:id="rId22"/>
    <p:sldId id="294" r:id="rId23"/>
    <p:sldId id="299" r:id="rId24"/>
    <p:sldId id="293" r:id="rId25"/>
    <p:sldId id="291" r:id="rId26"/>
    <p:sldId id="292" r:id="rId27"/>
    <p:sldId id="290" r:id="rId28"/>
    <p:sldId id="298" r:id="rId29"/>
    <p:sldId id="297" r:id="rId30"/>
    <p:sldId id="289" r:id="rId31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Világos stílus 1 – 4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éma alapján készült stílus 1 – 2. jelölőszín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7" autoAdjust="0"/>
    <p:restoredTop sz="86323" autoAdjust="0"/>
  </p:normalViewPr>
  <p:slideViewPr>
    <p:cSldViewPr>
      <p:cViewPr varScale="1">
        <p:scale>
          <a:sx n="68" d="100"/>
          <a:sy n="68" d="100"/>
        </p:scale>
        <p:origin x="5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79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hu-HU"/>
              <a:t>2022. november 16. és 22.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04881-98F6-499A-BD0D-1B3702306A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8885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r>
              <a:rPr lang="hu-HU"/>
              <a:t>2022. november 16. és 22.</a:t>
            </a:r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79AA3AE-0DDB-4BA6-ACD1-D963AC49BA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393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576876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15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152005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16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44076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18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579542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19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3177531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20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413322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21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913720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22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4192319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23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213421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24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1475671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25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90294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121838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26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946736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27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950911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28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093515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29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646237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30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57725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3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92866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5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44048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8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1132770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9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221797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10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1364525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13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1383974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A3AE-0DDB-4BA6-ACD1-D963AC49BA6F}" type="slidenum">
              <a:rPr lang="hu-HU" smtClean="0"/>
              <a:t>14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hu-HU"/>
              <a:t>2022. november 16. és 22.</a:t>
            </a:r>
          </a:p>
        </p:txBody>
      </p:sp>
    </p:spTree>
    <p:extLst>
      <p:ext uri="{BB962C8B-B14F-4D97-AF65-F5344CB8AC3E}">
        <p14:creationId xmlns:p14="http://schemas.microsoft.com/office/powerpoint/2010/main" val="402460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2023. november 15. és 21.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dr. Lukács Lajos intézményvezető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/>
              <a:t>Kép beszúrásához kattintson az ikonra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hu-HU"/>
              <a:t>2023. november 15. és 21.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hu-HU"/>
              <a:t>dr. Lukács Lajos intézményvezető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138167-5117-45BA-8131-23C194725006}" type="slidenum">
              <a:rPr lang="hu-HU" smtClean="0"/>
              <a:t>‹#›</a:t>
            </a:fld>
            <a:endParaRPr lang="hu-H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http://www.banyai-kkt.sulinet.hu/" TargetMode="External"/><Relationship Id="rId4" Type="http://schemas.openxmlformats.org/officeDocument/2006/relationships/hyperlink" Target="http://www.oktat&#225;s.h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hyperlink" Target="https://www.oktatas.hu/kozneveles/kozepfoku_felveteli_eljaras/tajekoztato_felvetelizoknek/sni_tanulok_reszvetel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://www.oktatas.hu/" TargetMode="External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hyperlink" Target="http://www.oktatas.h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://www.oktatas.hu/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hyperlink" Target="mailto:lukacsl@banyai-kkt.sulinet.hu" TargetMode="External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yai-kkt.sulinet.h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ktatas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hyperlink" Target="http://www.banyai-kkt.sulinet.hu/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077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u-HU" sz="36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Kérem,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36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kapcsolja be a hangot a számítógépén, majd lépjen tovább!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439480" y="6525344"/>
            <a:ext cx="2265040" cy="217103"/>
          </a:xfrm>
        </p:spPr>
        <p:txBody>
          <a:bodyPr/>
          <a:lstStyle/>
          <a:p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E2F428A-D935-4956-8DEE-31C446FB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8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0"/>
    </mc:Choice>
    <mc:Fallback xmlns="">
      <p:transition spd="slow" advTm="56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91264" cy="114300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eljárás I</a:t>
            </a:r>
            <a:r>
              <a:rPr lang="hu-HU" dirty="0">
                <a:solidFill>
                  <a:schemeClr val="accent3"/>
                </a:solidFill>
              </a:rPr>
              <a:t>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/>
          <a:lstStyle/>
          <a:p>
            <a:pPr marL="571500" indent="-571500">
              <a:buFont typeface="Wingdings" pitchFamily="2" charset="2"/>
              <a:buAutoNum type="arabicPeriod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Jelentkezés az írásbeli vizsgára:</a:t>
            </a:r>
          </a:p>
          <a:p>
            <a:pPr marL="571500" indent="-571500" algn="ctr"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november 30.</a:t>
            </a:r>
          </a:p>
          <a:p>
            <a:pPr marL="571500" indent="-571500">
              <a:buFont typeface="Wingdings" pitchFamily="2" charset="2"/>
              <a:buAutoNum type="arabicPeriod" startAt="2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Írásbeli felvételi vizsga: </a:t>
            </a:r>
          </a:p>
          <a:p>
            <a:pPr marL="571500" indent="-571500" algn="ctr">
              <a:buNone/>
            </a:pPr>
            <a:r>
              <a:rPr lang="hu-H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január 20. (szombat) 10 óra</a:t>
            </a:r>
          </a:p>
          <a:p>
            <a:pPr marL="571500" indent="-571500">
              <a:buFont typeface="Wingdings" pitchFamily="2" charset="2"/>
              <a:buAutoNum type="arabicPeriod" startAt="3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Írásbeli vizsga pótlása 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(kivételes):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ctr"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január 30. 14 óra</a:t>
            </a: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433BC65-B7EB-4C1C-8E8B-B0CE52A2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97106AA4-7B6B-425E-B3BE-6532D053E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8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82"/>
    </mc:Choice>
    <mc:Fallback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írásbeli jelentkezési lap 1.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>
                <a:latin typeface="Times" pitchFamily="18" charset="0"/>
                <a:cs typeface="Times" pitchFamily="18" charset="0"/>
              </a:rPr>
              <a:t>Beszerezhető</a:t>
            </a:r>
          </a:p>
          <a:p>
            <a:pPr lvl="1">
              <a:buClr>
                <a:schemeClr val="accent3"/>
              </a:buClr>
              <a:buFont typeface="Wingdings 2" pitchFamily="18" charset="2"/>
              <a:buChar char="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az általános iskolában az osztályfőnöktől, ha papír alapon akarják kitölteni</a:t>
            </a:r>
          </a:p>
          <a:p>
            <a:pPr lvl="1">
              <a:buClr>
                <a:schemeClr val="accent3"/>
              </a:buClr>
              <a:buFont typeface="Wingdings 2" pitchFamily="18" charset="2"/>
              <a:buChar char="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a </a:t>
            </a:r>
            <a:r>
              <a:rPr lang="hu-HU" sz="280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hlinkClick r:id="rId4"/>
              </a:rPr>
              <a:t>www.oktatás.hu</a:t>
            </a:r>
            <a:r>
              <a:rPr lang="hu-HU" sz="2800" dirty="0">
                <a:latin typeface="Times" pitchFamily="18" charset="0"/>
                <a:cs typeface="Times" pitchFamily="18" charset="0"/>
              </a:rPr>
              <a:t> honlapról</a:t>
            </a:r>
          </a:p>
          <a:p>
            <a:pPr lvl="2">
              <a:buFont typeface="Courier New" pitchFamily="49" charset="0"/>
              <a:buChar char="o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PDF formátumban kinyomtatható</a:t>
            </a:r>
          </a:p>
          <a:p>
            <a:pPr lvl="2">
              <a:buFont typeface="Courier New" pitchFamily="49" charset="0"/>
              <a:buChar char="o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kitölthető ügyfélkapun keresztül - ekkor az iskola elektronikus úton kapja meg a jelentkezést</a:t>
            </a:r>
          </a:p>
          <a:p>
            <a:pPr lvl="2">
              <a:buFont typeface="Courier New" pitchFamily="49" charset="0"/>
              <a:buChar char="o"/>
            </a:pPr>
            <a:r>
              <a:rPr lang="hu-HU" sz="2800" dirty="0">
                <a:latin typeface="Times" pitchFamily="18" charset="0"/>
                <a:cs typeface="Times" pitchFamily="18" charset="0"/>
              </a:rPr>
              <a:t>amint az Oktatási Hivatal honlapján ez a lehetőség megjelenik, mi is feltesszük a honlapunkra a linket: </a:t>
            </a:r>
            <a:r>
              <a:rPr lang="hu-HU" sz="2800" dirty="0">
                <a:latin typeface="Times" pitchFamily="18" charset="0"/>
                <a:cs typeface="Times" pitchFamily="18" charset="0"/>
                <a:hlinkClick r:id="rId5"/>
              </a:rPr>
              <a:t>www.banyai-kkt.edu.hu</a:t>
            </a:r>
            <a:endParaRPr lang="hu-HU" sz="2800" dirty="0">
              <a:latin typeface="Times" pitchFamily="18" charset="0"/>
              <a:cs typeface="Times" pitchFamily="18" charset="0"/>
            </a:endParaRPr>
          </a:p>
          <a:p>
            <a:pPr marL="667512" lvl="2" indent="0">
              <a:buNone/>
            </a:pPr>
            <a:endParaRPr lang="hu-HU" sz="22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590800" y="6324600"/>
            <a:ext cx="3352800" cy="365125"/>
          </a:xfrm>
        </p:spPr>
        <p:txBody>
          <a:bodyPr/>
          <a:lstStyle/>
          <a:p>
            <a:pPr algn="ctr"/>
            <a:r>
              <a:rPr lang="hu-HU" i="1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  <a:endParaRPr 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B4C664B9-AFFA-4526-9795-7AD871FE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8516" y="6356349"/>
            <a:ext cx="762000" cy="365125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6"/>
    </mc:Choice>
    <mc:Fallback xmlns="">
      <p:transition spd="slow" advTm="4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írásbeli jelentkezési lap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1" indent="0">
              <a:buClr>
                <a:schemeClr val="accent3"/>
              </a:buClr>
              <a:buSzPct val="95000"/>
              <a:buNone/>
            </a:pPr>
            <a:r>
              <a:rPr lang="hu-HU" sz="2600" dirty="0">
                <a:latin typeface="Times" pitchFamily="18" charset="0"/>
                <a:cs typeface="Times" pitchFamily="18" charset="0"/>
              </a:rPr>
              <a:t>Kéréseink: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>
                <a:latin typeface="Times" pitchFamily="18" charset="0"/>
                <a:cs typeface="Times" pitchFamily="18" charset="0"/>
              </a:rPr>
              <a:t>Kézírással történő kitöltés esetén: </a:t>
            </a:r>
            <a:r>
              <a:rPr lang="hu-HU" sz="2400" b="1" u="sng" dirty="0">
                <a:latin typeface="Times" pitchFamily="18" charset="0"/>
                <a:cs typeface="Times" pitchFamily="18" charset="0"/>
              </a:rPr>
              <a:t>OLVASHATÓAN</a:t>
            </a:r>
            <a:r>
              <a:rPr lang="hu-HU" sz="2400" dirty="0">
                <a:latin typeface="Times" pitchFamily="18" charset="0"/>
                <a:cs typeface="Times" pitchFamily="18" charset="0"/>
              </a:rPr>
              <a:t>!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>
                <a:latin typeface="Times" pitchFamily="18" charset="0"/>
                <a:cs typeface="Times" pitchFamily="18" charset="0"/>
              </a:rPr>
              <a:t>Az adatok egyezzenek meg a tanuló </a:t>
            </a:r>
            <a:r>
              <a:rPr lang="hu-HU" sz="2400" b="1" u="sng" dirty="0">
                <a:latin typeface="Times" pitchFamily="18" charset="0"/>
                <a:cs typeface="Times" pitchFamily="18" charset="0"/>
              </a:rPr>
              <a:t>születési anyakönyvi kivonatában, személyi igazolványában</a:t>
            </a:r>
            <a:r>
              <a:rPr lang="hu-HU" sz="2400" b="1" dirty="0">
                <a:latin typeface="Times" pitchFamily="18" charset="0"/>
                <a:cs typeface="Times" pitchFamily="18" charset="0"/>
              </a:rPr>
              <a:t> </a:t>
            </a:r>
            <a:r>
              <a:rPr lang="hu-HU" sz="2400" dirty="0">
                <a:latin typeface="Times" pitchFamily="18" charset="0"/>
                <a:cs typeface="Times" pitchFamily="18" charset="0"/>
              </a:rPr>
              <a:t>szereplő adatokkal.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>
                <a:latin typeface="Times" pitchFamily="18" charset="0"/>
                <a:cs typeface="Times" pitchFamily="18" charset="0"/>
              </a:rPr>
              <a:t>A </a:t>
            </a:r>
            <a:r>
              <a:rPr lang="hu-HU" sz="2400" b="1" u="sng" dirty="0">
                <a:latin typeface="Times" pitchFamily="18" charset="0"/>
                <a:cs typeface="Times" pitchFamily="18" charset="0"/>
              </a:rPr>
              <a:t>tanulói azonosító </a:t>
            </a:r>
            <a:r>
              <a:rPr lang="hu-HU" sz="2400" dirty="0">
                <a:latin typeface="Times" pitchFamily="18" charset="0"/>
                <a:cs typeface="Times" pitchFamily="18" charset="0"/>
              </a:rPr>
              <a:t>pontos kitöltése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 2" pitchFamily="18" charset="2"/>
              <a:buChar char=""/>
            </a:pPr>
            <a:r>
              <a:rPr lang="hu-HU" sz="2400" dirty="0">
                <a:latin typeface="Times" pitchFamily="18" charset="0"/>
                <a:cs typeface="Times" pitchFamily="18" charset="0"/>
              </a:rPr>
              <a:t>A szülő napközbeni elérhetősége, telefonszáma – pontosan</a:t>
            </a:r>
          </a:p>
          <a:p>
            <a:pPr marL="617220" lvl="2" indent="-342900">
              <a:buClr>
                <a:schemeClr val="accent3"/>
              </a:buClr>
              <a:buSzPct val="95000"/>
            </a:pPr>
            <a:r>
              <a:rPr lang="hu-HU" sz="2400" dirty="0">
                <a:latin typeface="Times" pitchFamily="18" charset="0"/>
                <a:cs typeface="Times" pitchFamily="18" charset="0"/>
              </a:rPr>
              <a:t>Sajátos nevelési igényű, beilleszkedési, tanulási, magatartási nehézséggel küzdő tanuló esetén kérjük csatolni </a:t>
            </a:r>
          </a:p>
          <a:p>
            <a:pPr marL="891540" lvl="3" indent="-342900">
              <a:buSzPct val="95000"/>
              <a:buFont typeface="Courier New" panose="02070309020205020404" pitchFamily="49" charset="0"/>
              <a:buChar char="o"/>
            </a:pPr>
            <a:r>
              <a:rPr lang="hu-HU" sz="2300" dirty="0">
                <a:latin typeface="Times" pitchFamily="18" charset="0"/>
                <a:cs typeface="Times" pitchFamily="18" charset="0"/>
              </a:rPr>
              <a:t>a szakértői véleményt és a </a:t>
            </a:r>
          </a:p>
          <a:p>
            <a:pPr marL="891540" lvl="3" indent="-342900">
              <a:buSzPct val="95000"/>
              <a:buFont typeface="Courier New" panose="02070309020205020404" pitchFamily="49" charset="0"/>
              <a:buChar char="o"/>
            </a:pPr>
            <a:r>
              <a:rPr lang="hu-HU" sz="2300" dirty="0">
                <a:latin typeface="Times" pitchFamily="18" charset="0"/>
                <a:cs typeface="Times" pitchFamily="18" charset="0"/>
              </a:rPr>
              <a:t>szülői kérelmet (de erről inkább beszéljünk személyesen)</a:t>
            </a:r>
          </a:p>
          <a:p>
            <a:pPr marL="617220" lvl="2" indent="-342900">
              <a:buSzPct val="95000"/>
            </a:pPr>
            <a:r>
              <a:rPr lang="hu-HU" sz="2400" dirty="0">
                <a:latin typeface="Times" pitchFamily="18" charset="0"/>
                <a:cs typeface="Times" pitchFamily="18" charset="0"/>
              </a:rPr>
              <a:t>Erről az Oktatási Hivatal honlapján található tájékoztató:</a:t>
            </a:r>
          </a:p>
          <a:p>
            <a:pPr marL="822960" lvl="4" indent="0">
              <a:buSzPct val="95000"/>
              <a:buNone/>
            </a:pPr>
            <a:r>
              <a:rPr lang="hu-HU" sz="2300" u="sng" dirty="0">
                <a:latin typeface="Times" pitchFamily="18" charset="0"/>
                <a:cs typeface="Times" pitchFamily="18" charset="0"/>
                <a:hlinkClick r:id="rId4"/>
              </a:rPr>
              <a:t>https://www.oktatas.hu/kozneveles/kozepfoku_felveteli_eljaras/tajekoztato_felvetelizoknek/sni_tanulok_reszvetele</a:t>
            </a:r>
            <a:endParaRPr lang="hu-HU" sz="2300" u="sng" dirty="0">
              <a:latin typeface="Times" pitchFamily="18" charset="0"/>
              <a:cs typeface="Times" pitchFamily="18" charset="0"/>
            </a:endParaRPr>
          </a:p>
          <a:p>
            <a:pPr marL="822960" lvl="4" indent="0">
              <a:buSzPct val="95000"/>
              <a:buNone/>
            </a:pPr>
            <a:endParaRPr lang="hu-HU" sz="2300" u="sng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  <a:endParaRPr 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E487B29-9B95-4AA4-AAAA-6514E173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2997" y="6356350"/>
            <a:ext cx="762000" cy="365125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írásbeli felvételi vizsga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hu-HU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hu-H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január 20. (szombat) 10 óra</a:t>
            </a:r>
          </a:p>
          <a:p>
            <a:pPr>
              <a:lnSpc>
                <a:spcPct val="8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Anyanyelvi feladatlap (45 perc)</a:t>
            </a:r>
          </a:p>
          <a:p>
            <a:pPr>
              <a:lnSpc>
                <a:spcPct val="8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Matematika feladatlap (45 perc)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hu-H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Nem küldünk értesítést a központi írásbeli felvételi vizsga időpontjáról!</a:t>
            </a:r>
            <a:endParaRPr lang="hu-H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Régebbi feladatok: </a:t>
            </a:r>
            <a:r>
              <a:rPr lang="hu-HU" sz="2400" dirty="0" err="1">
                <a:latin typeface="Times New Roman" pitchFamily="18" charset="0"/>
                <a:cs typeface="Times New Roman" pitchFamily="18" charset="0"/>
                <a:hlinkClick r:id="rId5"/>
              </a:rPr>
              <a:t>www.oktatas.hu</a:t>
            </a:r>
            <a:endParaRPr lang="hu-H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lang="hu-HU" b="1" i="1" dirty="0">
                <a:latin typeface="Times New Roman" pitchFamily="18" charset="0"/>
                <a:cs typeface="Times New Roman" pitchFamily="18" charset="0"/>
              </a:rPr>
              <a:t>	Köznevelés &gt;&gt; Középfokú felvételi eljárás &gt;&gt; Központi írásbeli feladatsorok, javítási útmutatók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7947821-9FD2-44AE-B6E4-9AEE624D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F5C05C98-5867-4213-82A1-2B0A8112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8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73"/>
    </mc:Choice>
    <mc:Fallback>
      <p:transition spd="slow" advTm="9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91264" cy="99672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eljárás II.</a:t>
            </a:r>
            <a:endParaRPr lang="hu-HU" dirty="0">
              <a:solidFill>
                <a:schemeClr val="accent3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92500" lnSpcReduction="10000"/>
          </a:bodyPr>
          <a:lstStyle/>
          <a:p>
            <a:pPr marL="571500" indent="-571500" algn="just">
              <a:buFont typeface="Wingdings" pitchFamily="2" charset="2"/>
              <a:buAutoNum type="arabicPeriod" startAt="4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Dolgozatok megtekintése:</a:t>
            </a:r>
          </a:p>
          <a:p>
            <a:pPr marL="571500" indent="-571500" algn="ctr">
              <a:buNone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január 26. (péntek)</a:t>
            </a:r>
          </a:p>
          <a:p>
            <a:pPr marL="571500" indent="-571500" algn="ctr">
              <a:buNone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7:30 – 15:30 óra</a:t>
            </a:r>
          </a:p>
          <a:p>
            <a:pPr marL="571500" indent="-571500" algn="ctr">
              <a:buNone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(Ekkor átadjuk az írásbeli vizsga értékelőlapját is.)</a:t>
            </a:r>
          </a:p>
          <a:p>
            <a:pPr marL="571500" indent="-571500">
              <a:buFont typeface="Wingdings" pitchFamily="2" charset="2"/>
              <a:buAutoNum type="arabicPeriod" startAt="5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Észrevételezés:</a:t>
            </a: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 algn="ctr">
              <a:buNone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január 29. (hétfő) 16 óráig</a:t>
            </a:r>
          </a:p>
          <a:p>
            <a:pPr marL="571500" indent="-571500" algn="ctr">
              <a:buNone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igazolási kérelmet 1 napon belül lehet előterjeszteni, a határidő elmulasztása jogvesztő)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71267" y="6356349"/>
            <a:ext cx="2133600" cy="365125"/>
          </a:xfrm>
        </p:spPr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690E15E-7619-431B-8330-2E22ABBA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8996" y="6356349"/>
            <a:ext cx="762000" cy="365125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EA9ECB04-0FDF-4BCA-9FBA-1EBBD1A75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0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2"/>
    </mc:Choice>
    <mc:Fallback>
      <p:transition spd="slow" advTm="5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Észrevétel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92500" lnSpcReduction="20000"/>
          </a:bodyPr>
          <a:lstStyle/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Egyeztetés a javító tanárral.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Észrevétel elfogadása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a pontszám módosul.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Az észrevétel elutasítása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az iskola 3 munkanapon belül határozatban közli a szülővel.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Ha a szülő fenntartja észrevételét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3 napon belül írásban fellebbezhet </a:t>
            </a:r>
            <a:r>
              <a:rPr lang="hu-H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jogvesztő határidő!!!</a:t>
            </a:r>
            <a:r>
              <a:rPr lang="hu-H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Az iskola a dolgozatot és az észrevételt egy napon belül megküldi a Kormányhivatalnak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szakértő átnézi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a Kormányhivatal nyolc napon belül határozatban dönt az észrevételről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rövid úton értesíti az iskolát, levélben megküldi a szülőnek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a döntés ellen 30 napon belül közigazgatási per indítható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94B6509-88A3-4FD4-9AC5-A5B5A49C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4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35"/>
    </mc:Choice>
    <mc:Fallback xmlns="">
      <p:transition spd="slow" advTm="8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eljárás III.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lnSpcReduction="10000"/>
          </a:bodyPr>
          <a:lstStyle/>
          <a:p>
            <a:pPr marL="619125" indent="-619125">
              <a:buFont typeface="Wingdings" pitchFamily="2" charset="2"/>
              <a:buAutoNum type="arabicPeriod" startAt="6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 tanulók kiértesítése az írásbeli felvételi vizsgák eredményéről:</a:t>
            </a:r>
          </a:p>
          <a:p>
            <a:pPr marL="619125" indent="-619125" algn="ctr">
              <a:buNone/>
            </a:pP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>február 9-ig</a:t>
            </a:r>
          </a:p>
          <a:p>
            <a:pPr marL="619125" indent="-619125" algn="ctr">
              <a:buNone/>
            </a:pPr>
            <a:r>
              <a:rPr lang="hu-HU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az írásbeli vizsga értékelő lapjának kiküldése,</a:t>
            </a:r>
          </a:p>
          <a:p>
            <a:pPr marL="619125" indent="-619125" algn="ctr">
              <a:buNone/>
            </a:pP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ha nem vették át január 26-án)</a:t>
            </a:r>
            <a:endParaRPr lang="hu-HU" sz="2800" b="1" dirty="0">
              <a:latin typeface="Times New Roman" pitchFamily="18" charset="0"/>
              <a:cs typeface="Times New Roman" pitchFamily="18" charset="0"/>
            </a:endParaRPr>
          </a:p>
          <a:p>
            <a:pPr marL="619125" indent="-619125" algn="just">
              <a:buFont typeface="Wingdings" pitchFamily="2" charset="2"/>
              <a:buAutoNum type="arabicPeriod" startAt="7"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Jelentkezési határidő:</a:t>
            </a:r>
          </a:p>
          <a:p>
            <a:pPr marL="619125" indent="-619125" algn="ctr">
              <a:buNone/>
            </a:pPr>
            <a:r>
              <a:rPr lang="hu-H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február 21. (szerda)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C955483C-0711-4736-824F-4FD904D3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16</a:t>
            </a:fld>
            <a:endParaRPr lang="hu-HU"/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41A51686-8140-49F9-AD77-798DA6527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83"/>
    </mc:Choice>
    <mc:Fallback>
      <p:transition spd="slow" advTm="4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jelentkezés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A jelentkezési lap és a tanulói adatlap csak a központi rendszeren keresztül, elektronikus úton tölthető ki a </a:t>
            </a:r>
          </a:p>
          <a:p>
            <a:pPr marL="0" indent="0" algn="ctr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  <a:hlinkClick r:id="rId4"/>
              </a:rPr>
              <a:t>www.oktatas.hu</a:t>
            </a: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honlapon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FF0000"/>
                </a:solidFill>
              </a:rPr>
              <a:t>Az egyéni jelentkezés menete a 2023/2024. tanévben zajló középfokú felvételi eljárás során </a:t>
            </a:r>
          </a:p>
          <a:p>
            <a:pPr marL="0" indent="0" algn="ctr">
              <a:buNone/>
            </a:pPr>
            <a:r>
              <a:rPr lang="hu-HU" dirty="0"/>
              <a:t>című cikkben </a:t>
            </a: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lesz elérhető 2024. január közepétől.</a:t>
            </a:r>
          </a:p>
          <a:p>
            <a:pPr marL="0" indent="0" algn="just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Ha megjelenik és tudunk linket adni, akkor feltesszük az iskolánk honlapjára is az elérhetőséget.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  <a:endParaRPr 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9D134B1A-DD7F-4E57-A9C8-D0BEF452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07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2"/>
    </mc:Choice>
    <mc:Fallback xmlns="">
      <p:transition spd="slow" advTm="4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jelentkezés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157816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Bányai Júlia Gimnáziumba </a:t>
            </a:r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kell benyújtani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i="1" u="sng" dirty="0">
                <a:latin typeface="Times New Roman" pitchFamily="18" charset="0"/>
                <a:cs typeface="Times New Roman" pitchFamily="18" charset="0"/>
              </a:rPr>
              <a:t>Jelentkezési lap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ot, kitöltve, a harmadik osztályos év végi és negyedik osztályos félévi osztályzatokat beírva magyar nyelv és irodalomból és matematikából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ÉS</a:t>
            </a: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az írásbeli vizsga eredményét tartalmazó értékelőlapot (eredetit vagy fénymásolatot)</a:t>
            </a: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Felvételi központba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kell elküldeni Győrbe a </a:t>
            </a:r>
            <a:r>
              <a:rPr lang="hu-HU" b="1" i="1" u="sng" dirty="0">
                <a:latin typeface="Times New Roman" pitchFamily="18" charset="0"/>
                <a:cs typeface="Times New Roman" pitchFamily="18" charset="0"/>
              </a:rPr>
              <a:t>Tanulói adatlap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ot</a:t>
            </a:r>
          </a:p>
          <a:p>
            <a:pPr algn="just">
              <a:lnSpc>
                <a:spcPct val="90000"/>
              </a:lnSpc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Meg kell őrizni a </a:t>
            </a:r>
            <a:r>
              <a:rPr lang="hu-HU" i="1" dirty="0">
                <a:latin typeface="Times New Roman" pitchFamily="18" charset="0"/>
                <a:cs typeface="Times New Roman" pitchFamily="18" charset="0"/>
              </a:rPr>
              <a:t>Módosító tanulói adatlap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ot – ha több helyre jelentkezik a tanuló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B083B9FC-9D2F-4C1B-889F-D5879D62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18</a:t>
            </a:fld>
            <a:endParaRPr lang="hu-HU"/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A1E4391A-3B4A-458F-9D0F-1F3D7F95A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45"/>
    </mc:Choice>
    <mc:Fallback>
      <p:transition spd="slow" advTm="103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jelentkezési lap és a</a:t>
            </a:r>
            <a:b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tanulói adatlap aláírása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420870"/>
          </a:xfrm>
        </p:spPr>
        <p:txBody>
          <a:bodyPr anchor="ctr">
            <a:noAutofit/>
          </a:bodyPr>
          <a:lstStyle/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Mindkét szülőnek alá kell írnia. 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Kivéve, ha valamelyik szülő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szülői felügyeleti jogát a bíróság megszüntette,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cselekvőképtelen vagy korlátozottan cselekvőképes,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ismeretlen helyen tartózkodik,</a:t>
            </a:r>
          </a:p>
          <a:p>
            <a:pPr lvl="1" algn="just" fontAlgn="base">
              <a:spcAft>
                <a:spcPct val="0"/>
              </a:spcAft>
              <a:buClr>
                <a:srgbClr val="0BD0D9"/>
              </a:buClr>
              <a:buFont typeface="Courier New" pitchFamily="49" charset="0"/>
              <a:buChar char="o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jogai gyakorlásában ténylegesen akadályozott (pl. külföldön van).</a:t>
            </a:r>
          </a:p>
          <a:p>
            <a:pPr marL="393192" lvl="1" indent="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aláírás hiányának valós voltát a jelentkezési lapot benyújtó szülőnek kell igazolnia.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tanulónak nem kell aláírnia (mert még nincs 14 éves)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általános iskola igazgatójának és az osztályfőnöknek sem kell aláírnia.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Erről részletes tájékoztatás: </a:t>
            </a:r>
          </a:p>
          <a:p>
            <a:pPr marL="365760" lvl="1" indent="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www.oktatas.hu</a:t>
            </a:r>
            <a:r>
              <a:rPr lang="hu-H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honlapon: Köznevelés/Középfokú felvételi eljárás/A középfokú felvételi eljárás információi/ Tájékoztató a felvételi lapok aláírásáról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Hang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11E03B5-0B88-4C9C-9071-038084DE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4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544" y="808112"/>
            <a:ext cx="7851648" cy="146876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Nyolcosztályos gimnáziumi beiskolázási tájékoztató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5805264"/>
            <a:ext cx="7854696" cy="472015"/>
          </a:xfrm>
        </p:spPr>
        <p:txBody>
          <a:bodyPr>
            <a:noAutofit/>
          </a:bodyPr>
          <a:lstStyle/>
          <a:p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2023. november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4617514" cy="3240361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1"/>
    </mc:Choice>
    <mc:Fallback xmlns="">
      <p:transition spd="slow" advTm="10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általános iskola közreműködése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92500" lnSpcReduction="20000"/>
          </a:bodyPr>
          <a:lstStyle/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jelentkezési lappal és a tanulói adatlappal kapcsolatos ügyintézést (lapok kitöltése, továbbítása) az általános iskola megszervez</a:t>
            </a:r>
            <a:r>
              <a:rPr lang="hu-HU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heti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NEM köteles megszervezni.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jelentkezést a szülő az általános iskola tudta és hozzájárulása nélkül is intézheti. 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jelentkezési lapot a szülő </a:t>
            </a:r>
            <a:r>
              <a:rPr lang="hu-HU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vagy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az általános iskola továbbítja a Bányaiba.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tanulói adatlapot a szülő </a:t>
            </a:r>
            <a:r>
              <a:rPr lang="hu-HU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vagy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az iskola továbbítja a Felvételi Központnak Győrbe.</a:t>
            </a: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Módosító tanulói adatlapot a szülő </a:t>
            </a:r>
            <a:r>
              <a:rPr lang="hu-HU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vagy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az általános iskola őrzi.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EDCA8A9-811D-44BA-B3C1-9941552F2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3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szóbeli felvételi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01832"/>
          </a:xfrm>
        </p:spPr>
        <p:txBody>
          <a:bodyPr anchor="ctr">
            <a:normAutofit fontScale="92500" lnSpcReduction="20000"/>
          </a:bodyPr>
          <a:lstStyle/>
          <a:p>
            <a:pPr marL="27305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Időpontja: </a:t>
            </a:r>
            <a:r>
              <a:rPr lang="hu-H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március 8. és 9. (péntek–szombat)</a:t>
            </a:r>
          </a:p>
          <a:p>
            <a:pPr marL="27305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		(a </a:t>
            </a:r>
            <a:r>
              <a:rPr lang="hu-H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behívóban</a:t>
            </a: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 meghatározásra kerülő időpontban)</a:t>
            </a:r>
          </a:p>
          <a:p>
            <a:pPr algn="ctr">
              <a:lnSpc>
                <a:spcPct val="90000"/>
              </a:lnSpc>
              <a:buNone/>
            </a:pPr>
            <a:r>
              <a:rPr lang="hu-H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90000"/>
              </a:lnSpc>
              <a:buNone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A szóbeli részei:</a:t>
            </a:r>
          </a:p>
          <a:p>
            <a:pPr>
              <a:lnSpc>
                <a:spcPct val="90000"/>
              </a:lnSpc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Anyanyelvi-szövegértési feladat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Szöveg összerakása, felolvasása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Szövegértés</a:t>
            </a:r>
          </a:p>
          <a:p>
            <a:pPr>
              <a:lnSpc>
                <a:spcPct val="90000"/>
              </a:lnSpc>
            </a:pPr>
            <a:r>
              <a:rPr lang="hu-HU" sz="2400" b="1" dirty="0">
                <a:latin typeface="Times New Roman" pitchFamily="18" charset="0"/>
                <a:cs typeface="Times New Roman" pitchFamily="18" charset="0"/>
              </a:rPr>
              <a:t>Matematika feladat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Alapvető műveletvégzés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Logikai feladat</a:t>
            </a: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r>
              <a:rPr lang="hu-HU" b="1" dirty="0">
                <a:latin typeface="Times New Roman" pitchFamily="18" charset="0"/>
                <a:cs typeface="Times New Roman" pitchFamily="18" charset="0"/>
              </a:rPr>
              <a:t>Nehezebb (verseny szintű) feladat</a:t>
            </a:r>
          </a:p>
          <a:p>
            <a:pPr lvl="1" algn="just">
              <a:lnSpc>
                <a:spcPct val="90000"/>
              </a:lnSpc>
              <a:buClr>
                <a:schemeClr val="accent3"/>
              </a:buClr>
              <a:buFont typeface="Courier New" pitchFamily="49" charset="0"/>
              <a:buChar char="o"/>
            </a:pP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 marL="393192" lvl="1" indent="0" algn="ctr">
              <a:lnSpc>
                <a:spcPct val="90000"/>
              </a:lnSpc>
              <a:buClr>
                <a:schemeClr val="accent3"/>
              </a:buClr>
              <a:buNone/>
            </a:pPr>
            <a:r>
              <a:rPr lang="hu-H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szóbeli felvételi nyilvános!</a:t>
            </a:r>
            <a:endParaRPr lang="hu-H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2C7B32-D06E-48D4-A4C0-8D6C8200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21</a:t>
            </a:fld>
            <a:endParaRPr lang="hu-HU"/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4CC1E2E9-5377-4332-B98D-59C64AC78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6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63"/>
    </mc:Choice>
    <mc:Fallback>
      <p:transition spd="slow" advTm="13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értékelése 1.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372324"/>
              </p:ext>
            </p:extLst>
          </p:nvPr>
        </p:nvGraphicFramePr>
        <p:xfrm>
          <a:off x="467544" y="2060848"/>
          <a:ext cx="8229600" cy="3901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8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hu-HU" sz="2000" dirty="0">
                          <a:latin typeface="Times New Roman" pitchFamily="18" charset="0"/>
                          <a:cs typeface="Times New Roman" pitchFamily="18" charset="0"/>
                        </a:rPr>
                        <a:t>Hozott pontszám</a:t>
                      </a:r>
                      <a:endParaRPr lang="hu-H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3. osztályos év végi és a 4. osztályos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félévi matematika osztályzat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pont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3. osztályos év végi és a 4. osztályos félévi magyar nyelv és irodalom osztályzatok átlaga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pont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központi írásbeli vizsgán szerzett pontszám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Matematikából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pont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3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Anyanyelvből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pont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 szóbeli vizsgán szerzett pontszám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Matematikából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pont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Anyanyelv – szövegértésből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pont</a:t>
                      </a:r>
                      <a:endParaRPr kumimoji="0" lang="hu-H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Összesen:</a:t>
                      </a:r>
                      <a:endParaRPr kumimoji="0" lang="hu-H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pont</a:t>
                      </a:r>
                      <a:endParaRPr kumimoji="0" lang="hu-H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B5FECE53-B9FE-4DEA-A5B5-D13C6217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6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24712"/>
          </a:xfrm>
        </p:spPr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értékelése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A vizsgán nem felel meg, aki nem éri el a maximális pontszám 60%-át (96 pontot a 160-ból)</a:t>
            </a:r>
          </a:p>
          <a:p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A felvételi sorrendet az összes elért pontszám határozza meg.</a:t>
            </a:r>
          </a:p>
          <a:p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Azonos összes pontszámú tanulók esetén a sorrend megállapítása a következő szempontok alapján történik 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 halmozottan hátrányos helyzetű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 helyben lakó (kecskeméti)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aki az írásbeli vizsgán több pontot szerzett</a:t>
            </a:r>
          </a:p>
          <a:p>
            <a:pPr marL="880110" lvl="1" indent="-514350">
              <a:buClr>
                <a:schemeClr val="accent3"/>
              </a:buClr>
              <a:buFont typeface="+mj-lt"/>
              <a:buAutoNum type="arabicPeriod"/>
            </a:pPr>
            <a:r>
              <a:rPr lang="hu-HU" dirty="0">
                <a:latin typeface="Times New Roman" pitchFamily="18" charset="0"/>
                <a:cs typeface="Times New Roman" pitchFamily="18" charset="0"/>
              </a:rPr>
              <a:t>aki a szóbeli vizsgán több pontot szerzett.</a:t>
            </a:r>
          </a:p>
          <a:p>
            <a:pPr marL="342900" indent="-342900"/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Ha ezek alapján nem dönthető el, sorsolással dől el, ki kerül felvételre. A sorsoláson az érintett szülők jelen lehetnek.</a:t>
            </a: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  <a:endParaRPr 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A326A2C-1CE5-47D7-82B9-FE47BBFB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06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ideiglenes felvételi jegyzék, jelige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816424"/>
          </a:xfrm>
        </p:spPr>
        <p:txBody>
          <a:bodyPr anchor="ctr"/>
          <a:lstStyle/>
          <a:p>
            <a:pPr algn="just"/>
            <a:r>
              <a:rPr lang="hu-HU" b="1" dirty="0">
                <a:latin typeface="Times New Roman" pitchFamily="18" charset="0"/>
                <a:cs typeface="Times New Roman" pitchFamily="18" charset="0"/>
              </a:rPr>
              <a:t>Március 22.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Az iskola a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honlapján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nyilvánosságra hozza az ideiglenes felvételi jegyzéket. (lehet telefonon is érdeklődni és a honlapra is felkerül)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 jegyzéken a tanuló az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oktatási azonosító számával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szerepel.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Ha a tanuló a jelentkezési lapon jeligét, egyéb azonosítót adott meg, akkor a jegyzéken a 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jeligéje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szerepel.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BB02927-D9D6-4FE8-B413-8A8CE1BA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24</a:t>
            </a:fld>
            <a:endParaRPr lang="hu-HU"/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B5970EB6-3ECE-4678-99EB-AA2547EE5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22"/>
    </mc:Choice>
    <mc:Fallback>
      <p:transition spd="slow" advTm="3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felvételi jegyzék tartalma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"/>
            </a:pPr>
            <a:r>
              <a:rPr lang="hu-H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tanuló oktatási azonosítója vagy jeligéje,</a:t>
            </a:r>
          </a:p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"/>
            </a:pPr>
            <a:r>
              <a:rPr lang="hu-H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tanuló által elért pontszám,</a:t>
            </a:r>
          </a:p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"/>
            </a:pPr>
            <a:r>
              <a:rPr lang="hu-H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tanuló felvételi sorrendben elfoglalt helye, sorszáma.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5B2B2DA-CEA4-437A-A74C-BED3AF45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13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tanulói adatlapok módosítása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hu-H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Aki a jelentkeztetést intézte, a szülő vagy az általános iskola: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3800" b="1" dirty="0">
                <a:latin typeface="Times New Roman" pitchFamily="18" charset="0"/>
                <a:cs typeface="Times New Roman" pitchFamily="18" charset="0"/>
              </a:rPr>
              <a:t>április 8-10.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 beküldési határidő Győrbe: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4100" b="1" dirty="0">
                <a:latin typeface="Times New Roman" pitchFamily="18" charset="0"/>
                <a:cs typeface="Times New Roman" pitchFamily="18" charset="0"/>
              </a:rPr>
              <a:t>április 10.</a:t>
            </a: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0A44C62-6B1C-4CE0-9B9B-B06FF5E8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26</a:t>
            </a:fld>
            <a:endParaRPr lang="hu-HU"/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69EDC43B-9463-4CA8-A4E0-2BDD74BB0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4"/>
    </mc:Choice>
    <mc:Fallback>
      <p:transition spd="slow" advTm="4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Határozat</a:t>
            </a:r>
            <a:b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felvételről vagy az elutasításról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528392"/>
          </a:xfrm>
        </p:spPr>
        <p:txBody>
          <a:bodyPr anchor="ctr">
            <a:normAutofit/>
          </a:bodyPr>
          <a:lstStyle/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latin typeface="Times New Roman" pitchFamily="18" charset="0"/>
                <a:cs typeface="Times New Roman" pitchFamily="18" charset="0"/>
              </a:rPr>
              <a:t>A felvételi határozat kiküldése:</a:t>
            </a:r>
          </a:p>
          <a:p>
            <a:pPr marL="273050" lvl="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május 2-ig</a:t>
            </a:r>
          </a:p>
          <a:p>
            <a:pPr marL="273050" lvl="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ÍRÁSBAN</a:t>
            </a:r>
          </a:p>
          <a:p>
            <a:pPr marL="273050" lvl="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latin typeface="Times New Roman" pitchFamily="18" charset="0"/>
                <a:cs typeface="Times New Roman" pitchFamily="18" charset="0"/>
              </a:rPr>
              <a:t>	Az általános iskola csak a felvett tanulókról kap értesítést.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EC983BA3-BE77-4923-A701-75ACA641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27</a:t>
            </a:fld>
            <a:endParaRPr lang="hu-HU"/>
          </a:p>
        </p:txBody>
      </p:sp>
      <p:pic>
        <p:nvPicPr>
          <p:cNvPr id="10" name="Hang 9">
            <a:hlinkClick r:id="" action="ppaction://media"/>
            <a:extLst>
              <a:ext uri="{FF2B5EF4-FFF2-40B4-BE49-F238E27FC236}">
                <a16:creationId xmlns:a16="http://schemas.microsoft.com/office/drawing/2014/main" id="{83E8E17F-8D90-4F7C-9C82-D23870559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8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97"/>
    </mc:Choice>
    <mc:Fallback>
      <p:transition spd="slow" advTm="5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jogorvoslati eljárás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 határozat kézhezvétele </a:t>
            </a:r>
            <a:r>
              <a:rPr lang="hu-H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után</a:t>
            </a:r>
          </a:p>
          <a:p>
            <a:pPr algn="just"/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törvényességi vagy méltányossági kérelemként</a:t>
            </a:r>
          </a:p>
          <a:p>
            <a:pPr algn="just"/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az iskola igazgatójához kell </a:t>
            </a:r>
            <a:r>
              <a:rPr lang="hu-H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benyújtani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 (a fenntartónak, a Kecskeméti Tankerületi Központ igazgatójának </a:t>
            </a:r>
            <a:r>
              <a:rPr lang="hu-H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címezni</a:t>
            </a: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a jogorvoslati eljárásnak május 30-ig be kell fejeződnie – legkésőbb eddig határozatban dönt a tankerületi igazgató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7527132-7346-4C66-B3CC-6017A06B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28</a:t>
            </a:fld>
            <a:endParaRPr lang="hu-HU"/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485527EE-19EB-4003-976E-E97DE9DEA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9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22"/>
    </mc:Choice>
    <mc:Fallback>
      <p:transition spd="slow" advTm="7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Egyebek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</a:pPr>
            <a:endParaRPr lang="hu-H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Nyelvválasztás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Tanulószoba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Menza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„Kisgimnazisták”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lukacsl@banyai-kkt.edu.hu</a:t>
            </a:r>
            <a:endParaRPr lang="hu-H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hu-H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6BF0A7F-5225-4E77-A0F8-6446DA70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29</a:t>
            </a:fld>
            <a:endParaRPr lang="hu-HU"/>
          </a:p>
        </p:txBody>
      </p:sp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8E27479D-F003-4789-BB84-876C12F0E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57"/>
    </mc:Choice>
    <mc:Fallback>
      <p:transition spd="slow" advTm="11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456384"/>
          </a:xfrm>
        </p:spPr>
        <p:txBody>
          <a:bodyPr anchor="ctr">
            <a:normAutofit lnSpcReduction="10000"/>
          </a:bodyPr>
          <a:lstStyle/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Érdeklődnek a nyolcosztályos képzés iránt.</a:t>
            </a:r>
          </a:p>
          <a:p>
            <a:pPr marL="273050" indent="-27305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Szeretnék, hogy gyerekük a Bányaiban folytassa tanulmányait.</a:t>
            </a:r>
          </a:p>
          <a:p>
            <a:pPr marL="273050" indent="-27305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A döntés előtt szeretnének minél több információhoz jutni.</a:t>
            </a:r>
          </a:p>
          <a:p>
            <a:pPr marL="273050" indent="-273050" algn="just" fontAlgn="base">
              <a:lnSpc>
                <a:spcPct val="150000"/>
              </a:lnSpc>
              <a:spcAft>
                <a:spcPct val="0"/>
              </a:spcAft>
              <a:buClr>
                <a:srgbClr val="0BD0D9"/>
              </a:buClr>
              <a:buNone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Mi is szeretnénk, ha minél többet tudnának rólunk, hogy megalapozottan válasszák a Bányait.</a:t>
            </a: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Miért keresték most fel az iskola honlapját?</a:t>
            </a:r>
            <a:endParaRPr lang="hu-HU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827584" y="6525343"/>
            <a:ext cx="1728192" cy="233325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347864" y="6483660"/>
            <a:ext cx="2314054" cy="233325"/>
          </a:xfrm>
        </p:spPr>
        <p:txBody>
          <a:bodyPr/>
          <a:lstStyle/>
          <a:p>
            <a:pPr algn="ctr"/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Lukács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Lajos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intézményvezető</a:t>
            </a:r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8ED27E3-22DC-472A-90DF-85DCFB55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635" y="6351860"/>
            <a:ext cx="762000" cy="365125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0"/>
    </mc:Choice>
    <mc:Fallback xmlns="">
      <p:transition spd="slow" advTm="3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Néhány fontos</a:t>
            </a:r>
            <a:b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webhely és jogszabály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151486"/>
          </a:xfrm>
        </p:spPr>
        <p:txBody>
          <a:bodyPr anchor="ctr">
            <a:normAutofit fontScale="92500" lnSpcReduction="10000"/>
          </a:bodyPr>
          <a:lstStyle/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Bányai Júlia Gimnázium: 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www.banyai-kkt.edu.hu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Aft>
                <a:spcPct val="0"/>
              </a:spcAft>
              <a:buClr>
                <a:srgbClr val="0BD0D9"/>
              </a:buClr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Oktatási Hivatal: 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www.oktatas.hu</a:t>
            </a: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30/2023. </a:t>
            </a:r>
            <a:r>
              <a:rPr lang="hu-HU">
                <a:latin typeface="Times New Roman" pitchFamily="18" charset="0"/>
                <a:cs typeface="Times New Roman" pitchFamily="18" charset="0"/>
              </a:rPr>
              <a:t>(VIII.22.)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BM rendelet a 2023/2024. tanév rendjéről </a:t>
            </a:r>
            <a:r>
              <a:rPr lang="hu-HU" i="1" dirty="0">
                <a:latin typeface="Times New Roman" pitchFamily="18" charset="0"/>
                <a:cs typeface="Times New Roman" pitchFamily="18" charset="0"/>
              </a:rPr>
              <a:t>2.számú melléklet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20/2012. (VIII.31.) EMMI rendelet a nevelési–oktatási intézmények működéséről és a köznevelési intézmények névhasználatáról (</a:t>
            </a:r>
            <a:r>
              <a:rPr lang="hu-HU" i="1" dirty="0">
                <a:latin typeface="Times New Roman" pitchFamily="18" charset="0"/>
                <a:cs typeface="Times New Roman" pitchFamily="18" charset="0"/>
              </a:rPr>
              <a:t>26–45.§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7305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Köszönöm a figyelmet!</a:t>
            </a:r>
          </a:p>
          <a:p>
            <a:pPr marL="273050" indent="-273050" algn="ctr" fontAlgn="base">
              <a:spcAft>
                <a:spcPct val="0"/>
              </a:spcAft>
              <a:buClr>
                <a:srgbClr val="0BD0D9"/>
              </a:buClr>
              <a:buNone/>
            </a:pPr>
            <a:r>
              <a:rPr lang="hu-H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Várjuk a jelentkezéseket!</a:t>
            </a:r>
            <a:endParaRPr lang="hu-H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hu-H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itchFamily="18" charset="0"/>
                <a:cs typeface="Times New Roman" pitchFamily="18" charset="0"/>
              </a:rPr>
              <a:t>2023. november 15. és 21.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539D02E-DBED-4453-9FBD-DA571DE4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67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nyolcosztályos képzésről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5562600" cy="4434840"/>
          </a:xfrm>
        </p:spPr>
        <p:txBody>
          <a:bodyPr>
            <a:normAutofit fontScale="85000" lnSpcReduction="20000"/>
          </a:bodyPr>
          <a:lstStyle/>
          <a:p>
            <a:pPr marL="273050" lvl="0" indent="-273050" algn="just" fontAlgn="base">
              <a:lnSpc>
                <a:spcPct val="9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1991. óta működik a nyolcosztályos program</a:t>
            </a:r>
          </a:p>
          <a:p>
            <a:pPr marL="273050" lvl="0" indent="-273050" algn="just" fontAlgn="base">
              <a:lnSpc>
                <a:spcPct val="90000"/>
              </a:lnSpc>
              <a:spcAft>
                <a:spcPct val="0"/>
              </a:spcAft>
              <a:buClr>
                <a:srgbClr val="0BD0D9"/>
              </a:buClr>
              <a:buFont typeface="Wingdings 2" pitchFamily="18" charset="2"/>
              <a:buChar char=""/>
            </a:pP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Eredmények:</a:t>
            </a: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r>
              <a:rPr lang="hu-H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Kb. 90-95 %-</a:t>
            </a:r>
            <a:r>
              <a:rPr lang="hu-H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os</a:t>
            </a:r>
            <a:r>
              <a:rPr lang="hu-H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felvételi arány több éve.</a:t>
            </a: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r>
              <a:rPr lang="hu-H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Heti Világgazdaságnak </a:t>
            </a:r>
            <a:r>
              <a:rPr lang="hu-HU" sz="21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100 legjobb gimnázium 2023.</a:t>
            </a:r>
            <a:r>
              <a:rPr lang="hu-H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című különszámában szereplő iskolarangsorban országos 62. a megyében az első a Bányai. (Az Oktatási Hivatal adatai szerint ezekben az években 570-650 gimnáziumi telephely volt az országban.)</a:t>
            </a: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endParaRPr lang="hu-H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700" lvl="1" indent="0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None/>
            </a:pPr>
            <a:endParaRPr lang="hu-H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endParaRPr lang="hu-H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9763" lvl="1" indent="-246063" algn="just" fontAlgn="base">
              <a:lnSpc>
                <a:spcPct val="90000"/>
              </a:lnSpc>
              <a:spcAft>
                <a:spcPct val="0"/>
              </a:spcAft>
              <a:buClr>
                <a:schemeClr val="accent3"/>
              </a:buClr>
              <a:buFont typeface="Wingdings 2" pitchFamily="18" charset="2"/>
              <a:buChar char=""/>
            </a:pPr>
            <a:r>
              <a:rPr lang="hu-H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kompetenciamérésben matematikából 7, szövegértésből 0, természettudományból 6, angol nyelvből 0 és német nyelvből 22  iskola ért el jobb eredményt az utolsó, 2022 tavaszi mérésen, mint a mi 6. évfolyamos diákjaink. Ebben a mérésben kb. 2600 iskola vett részt.</a:t>
            </a:r>
            <a:endParaRPr lang="hu-HU" sz="210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366828" y="6356350"/>
            <a:ext cx="2133600" cy="365125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/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22" y="2276872"/>
            <a:ext cx="2359356" cy="3158002"/>
          </a:xfrm>
          <a:prstGeom prst="rect">
            <a:avLst/>
          </a:prstGeom>
        </p:spPr>
      </p:pic>
      <p:sp>
        <p:nvSpPr>
          <p:cNvPr id="15" name="Tartalom helye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hu-HU" dirty="0"/>
          </a:p>
        </p:txBody>
      </p:sp>
      <p:pic>
        <p:nvPicPr>
          <p:cNvPr id="18" name="Kép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5" y="4096093"/>
            <a:ext cx="6278020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139EEFC-418D-4EE5-B198-3D98BBAB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46587"/>
            <a:ext cx="762000" cy="365125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ang 9">
            <a:hlinkClick r:id="" action="ppaction://media"/>
            <a:extLst>
              <a:ext uri="{FF2B5EF4-FFF2-40B4-BE49-F238E27FC236}">
                <a16:creationId xmlns:a16="http://schemas.microsoft.com/office/drawing/2014/main" id="{2C8FD136-9A44-4889-BB02-049BC7CE5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4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13"/>
    </mc:Choice>
    <mc:Fallback>
      <p:transition spd="slow" advTm="10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54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 pedagógiai programunk alapelvei</a:t>
            </a:r>
            <a:endParaRPr lang="hu-HU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079478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Humanista értékek középpontba állítása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 műveltségi elemek egyensúlya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Kis csoportokra épülő és egyéni feladatok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 tanórán kívüli tevékenység sokszínűsége, elsősorban a lehetőségek biztosítása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Szoros együttműködés a családdal</a:t>
            </a:r>
          </a:p>
          <a:p>
            <a:pPr algn="just"/>
            <a:r>
              <a:rPr lang="hu-HU" dirty="0">
                <a:latin typeface="Times New Roman" pitchFamily="18" charset="0"/>
                <a:cs typeface="Times New Roman" pitchFamily="18" charset="0"/>
              </a:rPr>
              <a:t>A tantervek – ahol lehet – lineáris felépítésűek</a:t>
            </a:r>
          </a:p>
          <a:p>
            <a:pPr algn="ctr">
              <a:buNone/>
            </a:pP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A pedagógiai programunk és óratervünk megtekinthető a honlapunkon: </a:t>
            </a:r>
          </a:p>
          <a:p>
            <a:pPr algn="ctr"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  <a:hlinkClick r:id="rId6"/>
              </a:rPr>
              <a:t>www.banyai-kkt.edu.hu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>
                <a:latin typeface="Times New Roman" pitchFamily="18" charset="0"/>
                <a:cs typeface="Times New Roman" pitchFamily="18" charset="0"/>
              </a:rPr>
              <a:t>2023. november 15. és 21.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dirty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</a:p>
        </p:txBody>
      </p:sp>
      <p:pic>
        <p:nvPicPr>
          <p:cNvPr id="13" name="Hang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D9AC06B-3A54-473F-9B11-29FFC867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0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0"/>
    </mc:Choice>
    <mc:Fallback xmlns="">
      <p:transition spd="slow" advTm="8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276" y="767366"/>
            <a:ext cx="8229600" cy="1143000"/>
          </a:xfrm>
        </p:spPr>
        <p:txBody>
          <a:bodyPr/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iskola óraterve 1.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851920" y="1920085"/>
            <a:ext cx="4834880" cy="4434840"/>
          </a:xfrm>
        </p:spPr>
        <p:txBody>
          <a:bodyPr/>
          <a:lstStyle/>
          <a:p>
            <a:pPr marL="0" indent="0">
              <a:buNone/>
            </a:pPr>
            <a:r>
              <a:rPr lang="hu-HU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Csoportbontások:</a:t>
            </a:r>
          </a:p>
          <a:p>
            <a:pPr marL="484632" indent="-457200"/>
            <a:r>
              <a:rPr lang="hu-HU" sz="2000" dirty="0">
                <a:latin typeface="Times" panose="02020603050405020304" pitchFamily="18" charset="0"/>
                <a:cs typeface="Times" panose="02020603050405020304" pitchFamily="18" charset="0"/>
              </a:rPr>
              <a:t>Matematika: </a:t>
            </a:r>
          </a:p>
          <a:p>
            <a:pPr marL="667512" lvl="2" indent="0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5. és 6. osztályban osztályonként 2,  </a:t>
            </a:r>
          </a:p>
          <a:p>
            <a:pPr marL="667512" lvl="2" indent="0">
              <a:buNone/>
            </a:pPr>
            <a:r>
              <a:rPr lang="hu-HU" dirty="0">
                <a:latin typeface="Times" panose="02020603050405020304" pitchFamily="18" charset="0"/>
                <a:cs typeface="Times" panose="02020603050405020304" pitchFamily="18" charset="0"/>
              </a:rPr>
              <a:t>7. és 8. osztályban 3 vagy 4 csoport az évfolyamon</a:t>
            </a:r>
          </a:p>
          <a:p>
            <a:pPr marL="484632" indent="-457200"/>
            <a:r>
              <a:rPr lang="hu-HU" sz="2000" dirty="0">
                <a:latin typeface="Times" panose="02020603050405020304" pitchFamily="18" charset="0"/>
                <a:cs typeface="Times" panose="02020603050405020304" pitchFamily="18" charset="0"/>
              </a:rPr>
              <a:t>1. idegen nyelv</a:t>
            </a:r>
          </a:p>
          <a:p>
            <a:pPr marL="484632" indent="-457200"/>
            <a:r>
              <a:rPr lang="hu-HU" sz="2000" dirty="0">
                <a:latin typeface="Times" panose="02020603050405020304" pitchFamily="18" charset="0"/>
                <a:cs typeface="Times" panose="02020603050405020304" pitchFamily="18" charset="0"/>
              </a:rPr>
              <a:t>2. idegen nyelv (szakkör)</a:t>
            </a:r>
          </a:p>
          <a:p>
            <a:pPr marL="484632" indent="-457200"/>
            <a:r>
              <a:rPr lang="hu-HU" sz="2000" dirty="0">
                <a:latin typeface="Times" panose="02020603050405020304" pitchFamily="18" charset="0"/>
                <a:cs typeface="Times" panose="02020603050405020304" pitchFamily="18" charset="0"/>
              </a:rPr>
              <a:t>Digitális kultúra</a:t>
            </a:r>
          </a:p>
          <a:p>
            <a:pPr marL="484632" indent="-457200"/>
            <a:r>
              <a:rPr lang="hu-HU" sz="2000" dirty="0">
                <a:latin typeface="Times" panose="02020603050405020304" pitchFamily="18" charset="0"/>
                <a:cs typeface="Times" panose="02020603050405020304" pitchFamily="18" charset="0"/>
              </a:rPr>
              <a:t>Testnevelés: 7. osztálytól fiú-lány bontás az évfolyamon</a:t>
            </a:r>
          </a:p>
          <a:p>
            <a:pPr marL="484632" indent="-457200"/>
            <a:r>
              <a:rPr lang="hu-HU" sz="2000" dirty="0">
                <a:latin typeface="Times" panose="02020603050405020304" pitchFamily="18" charset="0"/>
                <a:cs typeface="Times" panose="02020603050405020304" pitchFamily="18" charset="0"/>
              </a:rPr>
              <a:t>Fizika, kémia, biológia: a 8. évfolyamon a laboratóriumi kísérletezéshez</a:t>
            </a:r>
          </a:p>
          <a:p>
            <a:pPr marL="484632" indent="-457200"/>
            <a:endParaRPr lang="hu-HU" sz="2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380641" y="6356350"/>
            <a:ext cx="2133600" cy="365125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</a:p>
        </p:txBody>
      </p:sp>
      <p:graphicFrame>
        <p:nvGraphicFramePr>
          <p:cNvPr id="10" name="Tartalom helye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8511726"/>
              </p:ext>
            </p:extLst>
          </p:nvPr>
        </p:nvGraphicFramePr>
        <p:xfrm>
          <a:off x="514276" y="1918660"/>
          <a:ext cx="3365500" cy="4432300"/>
        </p:xfrm>
        <a:graphic>
          <a:graphicData uri="http://schemas.openxmlformats.org/drawingml/2006/table">
            <a:tbl>
              <a:tblPr/>
              <a:tblGrid>
                <a:gridCol w="1790700">
                  <a:extLst>
                    <a:ext uri="{9D8B030D-6E8A-4147-A177-3AD203B41FA5}">
                      <a16:colId xmlns:a16="http://schemas.microsoft.com/office/drawing/2014/main" val="3545711778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135364582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90007125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1242978924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86755857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Évfolyam/tantárgy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0169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Magyar nyelv és irodalom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49705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(emelt)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2111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(alap)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9694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Történelem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006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Állampolgári ismeretek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635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Hon- és népismeret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65764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Etika/Hit- és erkölcstan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019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Természettudomány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36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Kémia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5436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Fizika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4310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 dirty="0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Biológia és egészségtan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0688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Földrajz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05450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6483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83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Ének-zene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654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Vizuális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300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Dráma és színház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17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Technika és tervezés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8277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Digitális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94382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Testnevelés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47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Osztályfőnöki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76793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Összesen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31/32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 dirty="0">
                          <a:solidFill>
                            <a:srgbClr val="2F75B5"/>
                          </a:solidFill>
                          <a:effectLst/>
                          <a:latin typeface="Times New Roman" panose="02020603050405020304" pitchFamily="18" charset="0"/>
                        </a:rPr>
                        <a:t>30/31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346718"/>
                  </a:ext>
                </a:extLst>
              </a:tr>
            </a:tbl>
          </a:graphicData>
        </a:graphic>
      </p:graphicFrame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BB95650E-07E3-4974-9804-667EE4AC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46057"/>
            <a:ext cx="762000" cy="349133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FF54714B-1FEE-4D8A-8AEA-95A5888D8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2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33"/>
    </mc:Choice>
    <mc:Fallback>
      <p:transition spd="slow" advTm="17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Az iskola óraterve 2.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0072" y="1484784"/>
            <a:ext cx="3466728" cy="48701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Csoportbontások:</a:t>
            </a: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Matematika: 9–10. osztályban évfolyamonként 3 vagy 4 csoport</a:t>
            </a: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Kémia 9. osztály</a:t>
            </a: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Fizika 10.osztály 1 óra a 3 órából</a:t>
            </a: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1. és 2. idegen nyelv</a:t>
            </a: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Digitális kultúra</a:t>
            </a: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Testnevelés fiú–lány bontás</a:t>
            </a:r>
          </a:p>
          <a:p>
            <a:r>
              <a:rPr lang="hu-HU" sz="2800" dirty="0">
                <a:latin typeface="Times New Roman" pitchFamily="18" charset="0"/>
                <a:cs typeface="Times New Roman" pitchFamily="18" charset="0"/>
              </a:rPr>
              <a:t>Fakultációk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1462099"/>
              </p:ext>
            </p:extLst>
          </p:nvPr>
        </p:nvGraphicFramePr>
        <p:xfrm>
          <a:off x="793750" y="1484776"/>
          <a:ext cx="4138291" cy="4643768"/>
        </p:xfrm>
        <a:graphic>
          <a:graphicData uri="http://schemas.openxmlformats.org/drawingml/2006/table">
            <a:tbl>
              <a:tblPr/>
              <a:tblGrid>
                <a:gridCol w="2201883">
                  <a:extLst>
                    <a:ext uri="{9D8B030D-6E8A-4147-A177-3AD203B41FA5}">
                      <a16:colId xmlns:a16="http://schemas.microsoft.com/office/drawing/2014/main" val="3346752401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3279848723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230251815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4113352395"/>
                    </a:ext>
                  </a:extLst>
                </a:gridCol>
                <a:gridCol w="484102">
                  <a:extLst>
                    <a:ext uri="{9D8B030D-6E8A-4147-A177-3AD203B41FA5}">
                      <a16:colId xmlns:a16="http://schemas.microsoft.com/office/drawing/2014/main" val="1954742142"/>
                    </a:ext>
                  </a:extLst>
                </a:gridCol>
              </a:tblGrid>
              <a:tr h="207377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Évfolyam/tantárgy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12.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106752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Magyar nyelv és irodalom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097596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(emelt)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939211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Matematika (alap)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26404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Történelem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954647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Állampolgári ismeretek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270457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Természettudomány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 2*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48785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Kémia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091677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Fizika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 dirty="0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2+</a:t>
                      </a:r>
                      <a:r>
                        <a:rPr lang="hu-H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266823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Biológia és egészségtan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662305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Földrajz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145407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333154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2. idegen nyelv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52888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Művészetek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293539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Ének-zene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157609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Vizuális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094139"/>
                  </a:ext>
                </a:extLst>
              </a:tr>
              <a:tr h="1925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Mozgóképk. és médiaism. vagy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29118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Dráma és színház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2998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Digitális kultúra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311309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Testnevelés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507532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Osztályfőnöki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362242"/>
                  </a:ext>
                </a:extLst>
              </a:tr>
              <a:tr h="19997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Fakultáció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339201"/>
                  </a:ext>
                </a:extLst>
              </a:tr>
              <a:tr h="20737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Összesen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34/35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33/34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33/35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b="1" i="0" u="none" strike="noStrike" dirty="0">
                          <a:solidFill>
                            <a:srgbClr val="2E75B6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46231"/>
                  </a:ext>
                </a:extLst>
              </a:tr>
            </a:tbl>
          </a:graphicData>
        </a:graphic>
      </p:graphicFrame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C9786FF6-F3AC-4F18-BE8A-EBB23B64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41881" y="6315950"/>
            <a:ext cx="707191" cy="365125"/>
          </a:xfrm>
        </p:spPr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3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Kiket várunk a nyolcosztályos gimnáziumba?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672408"/>
          </a:xfrm>
        </p:spPr>
        <p:txBody>
          <a:bodyPr anchor="ctr"/>
          <a:lstStyle/>
          <a:p>
            <a:r>
              <a:rPr lang="hu-HU" dirty="0">
                <a:latin typeface="Times" pitchFamily="18" charset="0"/>
                <a:cs typeface="Times" pitchFamily="18" charset="0"/>
              </a:rPr>
              <a:t>Jelenleg 4. osztályos diákokat,</a:t>
            </a:r>
          </a:p>
          <a:p>
            <a:r>
              <a:rPr lang="hu-HU" dirty="0">
                <a:latin typeface="Times" pitchFamily="18" charset="0"/>
                <a:cs typeface="Times" pitchFamily="18" charset="0"/>
              </a:rPr>
              <a:t>akik 10 évesen korosztályuknál érettebbek, fejlettebbek,</a:t>
            </a:r>
          </a:p>
          <a:p>
            <a:r>
              <a:rPr lang="hu-HU" dirty="0">
                <a:latin typeface="Times" pitchFamily="18" charset="0"/>
                <a:cs typeface="Times" pitchFamily="18" charset="0"/>
              </a:rPr>
              <a:t>gyorsabb haladásra képesek,</a:t>
            </a:r>
          </a:p>
          <a:p>
            <a:pPr algn="just"/>
            <a:r>
              <a:rPr lang="hu-HU" dirty="0">
                <a:latin typeface="Times" pitchFamily="18" charset="0"/>
                <a:cs typeface="Times" pitchFamily="18" charset="0"/>
              </a:rPr>
              <a:t>(nem feltétlenül zsenik, és akik kimaradnak, azok sem gyengék)</a:t>
            </a:r>
            <a:endParaRPr lang="hu-HU" dirty="0">
              <a:solidFill>
                <a:prstClr val="black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dirty="0">
                <a:latin typeface="Times New Roman" pitchFamily="18" charset="0"/>
                <a:cs typeface="Times New Roman" pitchFamily="18" charset="0"/>
              </a:rPr>
              <a:t>dr. Lukács Lajos intézményvezető</a:t>
            </a:r>
          </a:p>
        </p:txBody>
      </p:sp>
      <p:pic>
        <p:nvPicPr>
          <p:cNvPr id="11" name="Hang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ED9947A-0541-4B9B-B65B-82F226DF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Mi most az Önök feladata?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 anchor="ctr">
            <a:normAutofit fontScale="77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Át kell gondolni a következőket:</a:t>
            </a:r>
          </a:p>
          <a:p>
            <a:pPr algn="just">
              <a:lnSpc>
                <a:spcPct val="15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Tetszik-e a program? Tetszik-e, amit tudnak a Bányairól?</a:t>
            </a:r>
          </a:p>
          <a:p>
            <a:pPr algn="just">
              <a:lnSpc>
                <a:spcPct val="15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Érettebb-e a tanuló a korosztályánál?</a:t>
            </a:r>
          </a:p>
          <a:p>
            <a:pPr algn="just">
              <a:lnSpc>
                <a:spcPct val="15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Mennyire stabilak a körülmények?</a:t>
            </a:r>
          </a:p>
          <a:p>
            <a:pPr algn="just">
              <a:lnSpc>
                <a:spcPct val="15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Elfogadható-e az iskola rendje, szabályai?</a:t>
            </a:r>
          </a:p>
          <a:p>
            <a:pPr algn="just">
              <a:lnSpc>
                <a:spcPct val="150000"/>
              </a:lnSpc>
            </a:pPr>
            <a:r>
              <a:rPr lang="hu-HU" sz="3200" dirty="0">
                <a:latin typeface="Times New Roman" pitchFamily="18" charset="0"/>
                <a:cs typeface="Times New Roman" pitchFamily="18" charset="0"/>
              </a:rPr>
              <a:t>(Anyagiak???)</a:t>
            </a:r>
          </a:p>
          <a:p>
            <a:pPr marL="273050" lvl="0" indent="-273050" algn="just" fontAlgn="base">
              <a:spcAft>
                <a:spcPct val="0"/>
              </a:spcAft>
              <a:buClr>
                <a:srgbClr val="0BD0D9"/>
              </a:buClr>
              <a:buNone/>
            </a:pPr>
            <a:endParaRPr lang="hu-H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15. és 21.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Lukács Lajos intézményvezető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A1EBDD4-6318-4D93-8B14-3FEF729E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8167-5117-45BA-8131-23C194725006}" type="slidenum">
              <a:rPr lang="hu-H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DA484530-D017-4B01-8BF5-705FD0152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12"/>
    </mc:Choice>
    <mc:Fallback>
      <p:transition spd="slow" advTm="149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4529</TotalTime>
  <Words>2623</Words>
  <Application>Microsoft Office PowerPoint</Application>
  <PresentationFormat>Diavetítés a képernyőre (4:3 oldalarány)</PresentationFormat>
  <Paragraphs>589</Paragraphs>
  <Slides>30</Slides>
  <Notes>24</Notes>
  <HiddenSlides>0</HiddenSlides>
  <MMClips>28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8" baseType="lpstr">
      <vt:lpstr>Calibri</vt:lpstr>
      <vt:lpstr>Constantia</vt:lpstr>
      <vt:lpstr>Courier New</vt:lpstr>
      <vt:lpstr>Times</vt:lpstr>
      <vt:lpstr>Times New Roman</vt:lpstr>
      <vt:lpstr>Wingdings</vt:lpstr>
      <vt:lpstr>Wingdings 2</vt:lpstr>
      <vt:lpstr>Áramlás</vt:lpstr>
      <vt:lpstr>PowerPoint-bemutató</vt:lpstr>
      <vt:lpstr>Nyolcosztályos gimnáziumi beiskolázási tájékoztató</vt:lpstr>
      <vt:lpstr>Miért keresték most fel az iskola honlapját?</vt:lpstr>
      <vt:lpstr>A nyolcosztályos képzésről</vt:lpstr>
      <vt:lpstr>A pedagógiai programunk alapelvei</vt:lpstr>
      <vt:lpstr>Az iskola óraterve 1.</vt:lpstr>
      <vt:lpstr>Az iskola óraterve 2.</vt:lpstr>
      <vt:lpstr>Kiket várunk a nyolcosztályos gimnáziumba?</vt:lpstr>
      <vt:lpstr>Mi most az Önök feladata?</vt:lpstr>
      <vt:lpstr>A felvételi eljárás I.</vt:lpstr>
      <vt:lpstr>Az írásbeli jelentkezési lap 1.</vt:lpstr>
      <vt:lpstr>Az írásbeli jelentkezési lap 2.</vt:lpstr>
      <vt:lpstr>Az írásbeli felvételi vizsga</vt:lpstr>
      <vt:lpstr>A felvételi eljárás II.</vt:lpstr>
      <vt:lpstr>Észrevétel</vt:lpstr>
      <vt:lpstr>A felvételi eljárás III.</vt:lpstr>
      <vt:lpstr>A jelentkezés</vt:lpstr>
      <vt:lpstr>A jelentkezés</vt:lpstr>
      <vt:lpstr>A jelentkezési lap és a tanulói adatlap aláírása</vt:lpstr>
      <vt:lpstr>Az általános iskola közreműködése</vt:lpstr>
      <vt:lpstr>A szóbeli felvételi</vt:lpstr>
      <vt:lpstr>A felvételi értékelése 1.</vt:lpstr>
      <vt:lpstr>A felvételi értékelése 2.</vt:lpstr>
      <vt:lpstr>Az ideiglenes felvételi jegyzék, jelige</vt:lpstr>
      <vt:lpstr>A felvételi jegyzék tartalma</vt:lpstr>
      <vt:lpstr>A tanulói adatlapok módosítása</vt:lpstr>
      <vt:lpstr>Határozat a felvételről vagy az elutasításról</vt:lpstr>
      <vt:lpstr>A jogorvoslati eljárás</vt:lpstr>
      <vt:lpstr>Egyebek</vt:lpstr>
      <vt:lpstr>Néhány fontos webhely és jogszabály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Nyolcosztályos gimnáziumi beiskolázási tájékoztató</dc:title>
  <dc:creator>bjg</dc:creator>
  <cp:lastModifiedBy>Dr LUKÁCS LAJOS</cp:lastModifiedBy>
  <cp:revision>228</cp:revision>
  <cp:lastPrinted>2012-11-19T12:25:37Z</cp:lastPrinted>
  <dcterms:created xsi:type="dcterms:W3CDTF">2012-11-14T12:18:12Z</dcterms:created>
  <dcterms:modified xsi:type="dcterms:W3CDTF">2023-11-05T17:12:41Z</dcterms:modified>
</cp:coreProperties>
</file>