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316" r:id="rId4"/>
    <p:sldId id="274" r:id="rId5"/>
    <p:sldId id="313" r:id="rId6"/>
    <p:sldId id="304" r:id="rId7"/>
    <p:sldId id="308" r:id="rId8"/>
    <p:sldId id="278" r:id="rId9"/>
    <p:sldId id="283" r:id="rId10"/>
    <p:sldId id="300" r:id="rId11"/>
    <p:sldId id="301" r:id="rId12"/>
    <p:sldId id="282" r:id="rId13"/>
    <p:sldId id="281" r:id="rId14"/>
    <p:sldId id="280" r:id="rId15"/>
    <p:sldId id="276" r:id="rId16"/>
    <p:sldId id="309" r:id="rId17"/>
    <p:sldId id="288" r:id="rId18"/>
    <p:sldId id="286" r:id="rId19"/>
    <p:sldId id="285" r:id="rId20"/>
    <p:sldId id="295" r:id="rId21"/>
    <p:sldId id="294" r:id="rId22"/>
    <p:sldId id="299" r:id="rId23"/>
    <p:sldId id="293" r:id="rId24"/>
    <p:sldId id="291" r:id="rId25"/>
    <p:sldId id="292" r:id="rId26"/>
    <p:sldId id="290" r:id="rId27"/>
    <p:sldId id="298" r:id="rId28"/>
    <p:sldId id="297" r:id="rId29"/>
    <p:sldId id="289" r:id="rId3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LUKÁCS LAJOS" initials="DLL" lastIdx="2" clrIdx="0">
    <p:extLst>
      <p:ext uri="{19B8F6BF-5375-455C-9EA6-DF929625EA0E}">
        <p15:presenceInfo xmlns:p15="http://schemas.microsoft.com/office/powerpoint/2012/main" userId="S-1-12-1-605047290-1185891889-1422471561-10566042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Világos stílus 1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23" autoAdjust="0"/>
  </p:normalViewPr>
  <p:slideViewPr>
    <p:cSldViewPr>
      <p:cViewPr varScale="1">
        <p:scale>
          <a:sx n="68" d="100"/>
          <a:sy n="68" d="100"/>
        </p:scale>
        <p:origin x="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3T21:16:08.61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3-11-03T21:16:09.972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u-HU"/>
              <a:t>2022. november 16. és 22.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4881-98F6-499A-BD0D-1B3702306A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8885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r>
              <a:rPr lang="hu-HU"/>
              <a:t>2022. november 16. és 22.</a:t>
            </a:r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79AA3AE-0DDB-4BA6-ACD1-D963AC49BA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3936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121838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15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44076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57954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317753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19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413322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20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91372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419231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21342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1475671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24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902946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25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94673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92866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26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950911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093515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646237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29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57725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4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44048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113277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221797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9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136452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138397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402460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AA3AE-0DDB-4BA6-ACD1-D963AC49BA6F}" type="slidenum">
              <a:rPr lang="hu-HU" smtClean="0"/>
              <a:t>14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u-HU"/>
              <a:t>2022. november 16. és 22.</a:t>
            </a:r>
          </a:p>
        </p:txBody>
      </p:sp>
    </p:spTree>
    <p:extLst>
      <p:ext uri="{BB962C8B-B14F-4D97-AF65-F5344CB8AC3E}">
        <p14:creationId xmlns:p14="http://schemas.microsoft.com/office/powerpoint/2010/main" val="152005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2024. november 14. és 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Lukács Lajos igazgató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/>
              <a:t>2024. november 14. és 19.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/>
              <a:t>dr. Lukács Lajos igazgató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138167-5117-45BA-8131-23C194725006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yai-kkt.sulinet.hu/" TargetMode="External"/><Relationship Id="rId2" Type="http://schemas.openxmlformats.org/officeDocument/2006/relationships/hyperlink" Target="http://www.oktat&#225;s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kozneveles/kozepfoku_felveteli_eljaras/tajekoztato_felvetelizoknek/sni_tanulok_reszvete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ukacsl@banyai-kkt.sulinet.h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yai-kkt.sulinet.h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ktatas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://www.banyai-kkt.sulinet.h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808112"/>
            <a:ext cx="7851648" cy="146876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Nyolcosztályos gimnáziumi beiskolázási tájékoztató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5805264"/>
            <a:ext cx="7854696" cy="472015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2024. november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64904"/>
            <a:ext cx="4617514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1"/>
    </mc:Choice>
    <mc:Fallback xmlns="">
      <p:transition spd="slow" advTm="102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írásbeli jelentkezési lap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>
                <a:latin typeface="Times" pitchFamily="18" charset="0"/>
                <a:cs typeface="Times" pitchFamily="18" charset="0"/>
              </a:rPr>
              <a:t>Beszerezhető</a:t>
            </a:r>
          </a:p>
          <a:p>
            <a:pPr lvl="1">
              <a:buClr>
                <a:schemeClr val="accent3"/>
              </a:buClr>
              <a:buFont typeface="Wingdings 2" pitchFamily="18" charset="2"/>
              <a:buChar char=""/>
            </a:pPr>
            <a:r>
              <a:rPr lang="hu-HU" sz="2800" dirty="0">
                <a:latin typeface="Times" pitchFamily="18" charset="0"/>
                <a:cs typeface="Times" pitchFamily="18" charset="0"/>
              </a:rPr>
              <a:t>az általános iskolában az osztályfőnöktől, ha papír alapon akarják kitölteni, el lehet vinni most</a:t>
            </a:r>
          </a:p>
          <a:p>
            <a:pPr lvl="1">
              <a:buClr>
                <a:schemeClr val="accent3"/>
              </a:buClr>
              <a:buFont typeface="Wingdings 2" pitchFamily="18" charset="2"/>
              <a:buChar char=""/>
            </a:pPr>
            <a:r>
              <a:rPr lang="hu-HU" sz="2800" dirty="0">
                <a:latin typeface="Times" pitchFamily="18" charset="0"/>
                <a:cs typeface="Times" pitchFamily="18" charset="0"/>
              </a:rPr>
              <a:t>a </a:t>
            </a:r>
            <a:r>
              <a:rPr lang="hu-HU" sz="2800" dirty="0">
                <a:solidFill>
                  <a:srgbClr val="FF0000"/>
                </a:solidFill>
                <a:latin typeface="Times" pitchFamily="18" charset="0"/>
                <a:cs typeface="Times" pitchFamily="18" charset="0"/>
                <a:hlinkClick r:id="rId2"/>
              </a:rPr>
              <a:t>www.oktatás.hu</a:t>
            </a:r>
            <a:r>
              <a:rPr lang="hu-HU" sz="2800" dirty="0">
                <a:latin typeface="Times" pitchFamily="18" charset="0"/>
                <a:cs typeface="Times" pitchFamily="18" charset="0"/>
              </a:rPr>
              <a:t> honlapról</a:t>
            </a:r>
          </a:p>
          <a:p>
            <a:pPr lvl="2">
              <a:buFont typeface="Courier New" pitchFamily="49" charset="0"/>
              <a:buChar char="o"/>
            </a:pPr>
            <a:r>
              <a:rPr lang="hu-HU" sz="2800" dirty="0">
                <a:latin typeface="Times" pitchFamily="18" charset="0"/>
                <a:cs typeface="Times" pitchFamily="18" charset="0"/>
              </a:rPr>
              <a:t>PDF formátumban kinyomtatható</a:t>
            </a:r>
          </a:p>
          <a:p>
            <a:pPr lvl="2">
              <a:buFont typeface="Courier New" pitchFamily="49" charset="0"/>
              <a:buChar char="o"/>
            </a:pPr>
            <a:r>
              <a:rPr lang="hu-HU" sz="2800" dirty="0">
                <a:latin typeface="Times" pitchFamily="18" charset="0"/>
                <a:cs typeface="Times" pitchFamily="18" charset="0"/>
              </a:rPr>
              <a:t>kitölthető ügyfélkapun keresztül - ekkor az iskola elektronikus úton kapja meg a jelentkezést (nem kell </a:t>
            </a:r>
            <a:r>
              <a:rPr lang="hu-HU" sz="2800" dirty="0" err="1">
                <a:latin typeface="Times" pitchFamily="18" charset="0"/>
                <a:cs typeface="Times" pitchFamily="18" charset="0"/>
              </a:rPr>
              <a:t>bekülden</a:t>
            </a:r>
            <a:r>
              <a:rPr lang="hu-HU" sz="2800" dirty="0">
                <a:latin typeface="Times" pitchFamily="18" charset="0"/>
                <a:cs typeface="Times" pitchFamily="18" charset="0"/>
              </a:rPr>
              <a:t>)</a:t>
            </a:r>
          </a:p>
          <a:p>
            <a:pPr lvl="2">
              <a:buFont typeface="Courier New" pitchFamily="49" charset="0"/>
              <a:buChar char="o"/>
            </a:pPr>
            <a:r>
              <a:rPr lang="hu-HU" sz="2800" dirty="0">
                <a:latin typeface="Times" pitchFamily="18" charset="0"/>
                <a:cs typeface="Times" pitchFamily="18" charset="0"/>
              </a:rPr>
              <a:t>amint az Oktatási Hivatal honlapján ez a lehetőség megjelenik, mi is feltesszük a honlapunkra a linket: </a:t>
            </a:r>
            <a:r>
              <a:rPr lang="hu-HU" sz="2800" dirty="0">
                <a:latin typeface="Times" pitchFamily="18" charset="0"/>
                <a:cs typeface="Times" pitchFamily="18" charset="0"/>
                <a:hlinkClick r:id="rId3"/>
              </a:rPr>
              <a:t>www.banyai-kkt.edu.hu</a:t>
            </a:r>
            <a:endParaRPr lang="hu-HU" sz="2800" dirty="0">
              <a:latin typeface="Times" pitchFamily="18" charset="0"/>
              <a:cs typeface="Times" pitchFamily="18" charset="0"/>
            </a:endParaRPr>
          </a:p>
          <a:p>
            <a:pPr marL="667512" lvl="2" indent="0">
              <a:buNone/>
            </a:pPr>
            <a:endParaRPr lang="hu-HU" sz="22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352800" cy="365125"/>
          </a:xfrm>
        </p:spPr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B4C664B9-AFFA-4526-9795-7AD871FE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516" y="6356349"/>
            <a:ext cx="762000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6"/>
    </mc:Choice>
    <mc:Fallback xmlns="">
      <p:transition spd="slow" advTm="415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írásbeli jelentkezési lap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u-HU" sz="2600" dirty="0">
                <a:latin typeface="Times" pitchFamily="18" charset="0"/>
                <a:cs typeface="Times" pitchFamily="18" charset="0"/>
              </a:rPr>
              <a:t>Kéréseink:</a:t>
            </a:r>
          </a:p>
          <a:p>
            <a:pPr marL="617220" lvl="2" indent="-3429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hu-HU" sz="2400" dirty="0">
                <a:latin typeface="Times" pitchFamily="18" charset="0"/>
                <a:cs typeface="Times" pitchFamily="18" charset="0"/>
              </a:rPr>
              <a:t>Kézírással történő kitöltés esetén: </a:t>
            </a:r>
            <a:r>
              <a:rPr lang="hu-HU" sz="2400" b="1" u="sng" dirty="0">
                <a:latin typeface="Times" pitchFamily="18" charset="0"/>
                <a:cs typeface="Times" pitchFamily="18" charset="0"/>
              </a:rPr>
              <a:t>OLVASHATÓAN</a:t>
            </a:r>
            <a:r>
              <a:rPr lang="hu-HU" sz="2400" dirty="0">
                <a:latin typeface="Times" pitchFamily="18" charset="0"/>
                <a:cs typeface="Times" pitchFamily="18" charset="0"/>
              </a:rPr>
              <a:t>!</a:t>
            </a:r>
          </a:p>
          <a:p>
            <a:pPr marL="617220" lvl="2" indent="-3429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hu-HU" sz="2400" dirty="0">
                <a:latin typeface="Times" pitchFamily="18" charset="0"/>
                <a:cs typeface="Times" pitchFamily="18" charset="0"/>
              </a:rPr>
              <a:t>Az adatok egyezzenek meg a tanuló </a:t>
            </a:r>
            <a:r>
              <a:rPr lang="hu-HU" sz="2400" b="1" u="sng" dirty="0">
                <a:latin typeface="Times" pitchFamily="18" charset="0"/>
                <a:cs typeface="Times" pitchFamily="18" charset="0"/>
              </a:rPr>
              <a:t>születési anyakönyvi kivonatában, személyi igazolványában</a:t>
            </a:r>
            <a:r>
              <a:rPr lang="hu-HU" sz="2400" b="1" dirty="0">
                <a:latin typeface="Times" pitchFamily="18" charset="0"/>
                <a:cs typeface="Times" pitchFamily="18" charset="0"/>
              </a:rPr>
              <a:t> </a:t>
            </a:r>
            <a:r>
              <a:rPr lang="hu-HU" sz="2400" dirty="0">
                <a:latin typeface="Times" pitchFamily="18" charset="0"/>
                <a:cs typeface="Times" pitchFamily="18" charset="0"/>
              </a:rPr>
              <a:t>szereplő adatokkal.</a:t>
            </a:r>
          </a:p>
          <a:p>
            <a:pPr marL="617220" lvl="2" indent="-3429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hu-HU" sz="2400" dirty="0">
                <a:latin typeface="Times" pitchFamily="18" charset="0"/>
                <a:cs typeface="Times" pitchFamily="18" charset="0"/>
              </a:rPr>
              <a:t>A </a:t>
            </a:r>
            <a:r>
              <a:rPr lang="hu-HU" sz="2400" b="1" u="sng" dirty="0">
                <a:latin typeface="Times" pitchFamily="18" charset="0"/>
                <a:cs typeface="Times" pitchFamily="18" charset="0"/>
              </a:rPr>
              <a:t>tanulói azonosító </a:t>
            </a:r>
            <a:r>
              <a:rPr lang="hu-HU" sz="2400" dirty="0">
                <a:latin typeface="Times" pitchFamily="18" charset="0"/>
                <a:cs typeface="Times" pitchFamily="18" charset="0"/>
              </a:rPr>
              <a:t>pontos kitöltése</a:t>
            </a:r>
          </a:p>
          <a:p>
            <a:pPr marL="617220" lvl="2" indent="-3429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hu-HU" sz="2400" dirty="0">
                <a:latin typeface="Times" pitchFamily="18" charset="0"/>
                <a:cs typeface="Times" pitchFamily="18" charset="0"/>
              </a:rPr>
              <a:t>A szülő napközbeni elérhetősége, telefonszáma – pontosan</a:t>
            </a:r>
          </a:p>
          <a:p>
            <a:pPr marL="617220" lvl="2" indent="-342900">
              <a:buClr>
                <a:schemeClr val="accent3"/>
              </a:buClr>
              <a:buSzPct val="95000"/>
            </a:pPr>
            <a:r>
              <a:rPr lang="hu-HU" sz="2400" dirty="0">
                <a:latin typeface="Times" pitchFamily="18" charset="0"/>
                <a:cs typeface="Times" pitchFamily="18" charset="0"/>
              </a:rPr>
              <a:t>Sajátos nevelési igényű, beilleszkedési, tanulási, magatartási nehézséggel küzdő tanuló esetén kérjük csatolni </a:t>
            </a:r>
          </a:p>
          <a:p>
            <a:pPr marL="891540" lvl="3" indent="-342900">
              <a:buSzPct val="95000"/>
              <a:buFont typeface="Courier New" panose="02070309020205020404" pitchFamily="49" charset="0"/>
              <a:buChar char="o"/>
            </a:pPr>
            <a:r>
              <a:rPr lang="hu-HU" sz="2300" dirty="0">
                <a:latin typeface="Times" pitchFamily="18" charset="0"/>
                <a:cs typeface="Times" pitchFamily="18" charset="0"/>
              </a:rPr>
              <a:t>a szakértői véleményt és a </a:t>
            </a:r>
          </a:p>
          <a:p>
            <a:pPr marL="891540" lvl="3" indent="-342900">
              <a:buSzPct val="95000"/>
              <a:buFont typeface="Courier New" panose="02070309020205020404" pitchFamily="49" charset="0"/>
              <a:buChar char="o"/>
            </a:pPr>
            <a:r>
              <a:rPr lang="hu-HU" sz="2300" dirty="0">
                <a:latin typeface="Times" pitchFamily="18" charset="0"/>
                <a:cs typeface="Times" pitchFamily="18" charset="0"/>
              </a:rPr>
              <a:t>szülői kérelmet (de erről inkább beszéljünk személyesen)</a:t>
            </a:r>
          </a:p>
          <a:p>
            <a:pPr marL="617220" lvl="2" indent="-342900">
              <a:buSzPct val="95000"/>
            </a:pPr>
            <a:r>
              <a:rPr lang="hu-HU" sz="2400" dirty="0">
                <a:latin typeface="Times" pitchFamily="18" charset="0"/>
                <a:cs typeface="Times" pitchFamily="18" charset="0"/>
              </a:rPr>
              <a:t>Erről az Oktatási Hivatal honlapján található tájékoztató:</a:t>
            </a:r>
          </a:p>
          <a:p>
            <a:pPr marL="822960" lvl="4" indent="0">
              <a:buSzPct val="95000"/>
              <a:buNone/>
            </a:pPr>
            <a:r>
              <a:rPr lang="hu-HU" sz="2300" u="sng" dirty="0">
                <a:latin typeface="Times" pitchFamily="18" charset="0"/>
                <a:cs typeface="Times" pitchFamily="18" charset="0"/>
                <a:hlinkClick r:id="rId2"/>
              </a:rPr>
              <a:t>https://www.oktatas.hu/kozneveles/kozepfoku_felveteli_eljaras/tajekoztato_felvetelizoknek/sni_tanulok_reszvetele</a:t>
            </a:r>
            <a:endParaRPr lang="hu-HU" sz="2300" u="sng" dirty="0">
              <a:latin typeface="Times" pitchFamily="18" charset="0"/>
              <a:cs typeface="Times" pitchFamily="18" charset="0"/>
            </a:endParaRPr>
          </a:p>
          <a:p>
            <a:pPr marL="822960" lvl="4" indent="0">
              <a:buSzPct val="95000"/>
              <a:buNone/>
            </a:pPr>
            <a:endParaRPr lang="hu-HU" sz="2300" u="sng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487B29-9B95-4AA4-AAAA-6514E173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2997" y="6356350"/>
            <a:ext cx="762000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írásbeli felvételi vizsga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január 18. (szombat) 10 óra</a:t>
            </a:r>
          </a:p>
          <a:p>
            <a:pPr>
              <a:lnSpc>
                <a:spcPct val="8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Anyanyelvi feladatlap (45 perc)</a:t>
            </a:r>
          </a:p>
          <a:p>
            <a:pPr>
              <a:lnSpc>
                <a:spcPct val="8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Matematika feladatlap (45 perc)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hu-H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Nem küldünk értesítést a központi írásbeli felvételi vizsga időpontjáról!</a:t>
            </a:r>
            <a:endParaRPr lang="hu-H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Régebbi feladatok: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  <a:hlinkClick r:id="rId3"/>
              </a:rPr>
              <a:t>www.oktatas.hu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hu-HU" b="1" i="1" dirty="0">
                <a:latin typeface="Times New Roman" pitchFamily="18" charset="0"/>
                <a:cs typeface="Times New Roman" pitchFamily="18" charset="0"/>
              </a:rPr>
              <a:t>	Köznevelés &gt;&gt; Középfokú felvételi eljárás &gt;&gt; Központi írásbeli feladatsorok, javítási útmutatók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7947821-9FD2-44AE-B6E4-9AEE624D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36"/>
    </mc:Choice>
    <mc:Fallback xmlns="">
      <p:transition spd="slow" advTm="1032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99672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felvételi eljárás II.</a:t>
            </a:r>
            <a:endParaRPr lang="hu-HU" dirty="0">
              <a:solidFill>
                <a:schemeClr val="accent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fontScale="92500" lnSpcReduction="10000"/>
          </a:bodyPr>
          <a:lstStyle/>
          <a:p>
            <a:pPr marL="571500" indent="-571500" algn="just">
              <a:buFont typeface="Wingdings" pitchFamily="2" charset="2"/>
              <a:buAutoNum type="arabicPeriod" startAt="4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Dolgozatok megtekintése:</a:t>
            </a:r>
          </a:p>
          <a:p>
            <a:pPr marL="571500" indent="-571500" algn="ctr">
              <a:buNone/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január 24. (péntek)</a:t>
            </a:r>
          </a:p>
          <a:p>
            <a:pPr marL="571500" indent="-571500" algn="ctr">
              <a:buNone/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7:30 – 15:30 óra</a:t>
            </a:r>
          </a:p>
          <a:p>
            <a:pPr marL="571500" indent="-571500" algn="ctr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(Ekkor átadjuk az írásbeli vizsga értékelőlapját is.)</a:t>
            </a:r>
          </a:p>
          <a:p>
            <a:pPr marL="571500" indent="-571500">
              <a:buFont typeface="Wingdings" pitchFamily="2" charset="2"/>
              <a:buAutoNum type="arabicPeriod" startAt="5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Észrevételezés: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algn="ctr">
              <a:buNone/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január 27. (hétfő) 16 óráig</a:t>
            </a:r>
          </a:p>
          <a:p>
            <a:pPr marL="571500" indent="-571500" algn="ctr">
              <a:buNone/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igazolási kérelmet 1 napon belül lehet előterjeszteni, a határidő elmulasztása jogvesztő)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71267" y="6356349"/>
            <a:ext cx="2133600" cy="365125"/>
          </a:xfrm>
        </p:spPr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90E15E-7619-431B-8330-2E22ABBA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8996" y="6356349"/>
            <a:ext cx="762000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4"/>
    </mc:Choice>
    <mc:Fallback xmlns="">
      <p:transition spd="slow" advTm="550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Észrevétel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Egyeztetés a javító tanárral.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Észrevétel elfogadása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pontszám módosul.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Az észrevétel elutasítása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az iskola 3 munkanapon belül határozatban közli a szülővel.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Ha a szülő fenntartja észrevételét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3 napon belül írásban fellebbezhet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jogvesztő határidő!!!</a:t>
            </a: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Az iskola a dolgozatot és az észrevételt egy napon belül megküldi a Kormányhivatalnak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szakértő átnézi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Kormányhivatal nyolc napon belül határozatban dönt az észrevételről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rövid úton értesíti az iskolát, levélben megküldi a szülőnek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döntés ellen 30 napon belül közigazgatási per indítható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94B6509-88A3-4FD4-9AC5-A5B5A49C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4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5"/>
    </mc:Choice>
    <mc:Fallback xmlns="">
      <p:transition spd="slow" advTm="841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felvételi eljárás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lnSpcReduction="10000"/>
          </a:bodyPr>
          <a:lstStyle/>
          <a:p>
            <a:pPr marL="619125" indent="-619125">
              <a:buFont typeface="Wingdings" pitchFamily="2" charset="2"/>
              <a:buAutoNum type="arabicPeriod" startAt="6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tanulók kiértesítése az írásbeli felvételi vizsgák eredményéről:</a:t>
            </a:r>
          </a:p>
          <a:p>
            <a:pPr marL="619125" indent="-619125" algn="ctr">
              <a:buNone/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február 7-ig</a:t>
            </a:r>
          </a:p>
          <a:p>
            <a:pPr marL="619125" indent="-619125" algn="ctr">
              <a:buNone/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az írásbeli vizsga értékelő lapjának kiküldése,</a:t>
            </a:r>
          </a:p>
          <a:p>
            <a:pPr marL="619125" indent="-619125" algn="ctr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ha nem vették át január 24-én)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pPr marL="619125" indent="-619125" algn="just">
              <a:buFont typeface="Wingdings" pitchFamily="2" charset="2"/>
              <a:buAutoNum type="arabicPeriod" startAt="7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Jelentkezési határidő:</a:t>
            </a:r>
          </a:p>
          <a:p>
            <a:pPr marL="619125" indent="-619125" algn="ctr">
              <a:buNone/>
            </a:pPr>
            <a:r>
              <a:rPr lang="hu-H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február 20. (csütörtök)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C955483C-0711-4736-824F-4FD904D3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4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6"/>
    </mc:Choice>
    <mc:Fallback xmlns="">
      <p:transition spd="slow" advTm="3757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jelentkezés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A jelentkezési lap és a tanulói adatlap csak a központi rendszeren keresztül, elektronikus úton tölthető ki a </a:t>
            </a:r>
          </a:p>
          <a:p>
            <a:pPr marL="0" indent="0" algn="ctr">
              <a:buNone/>
            </a:pP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www.oktatas.hu</a:t>
            </a: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honlapon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Az egyéni jelentkezés menete a 2024/2025. tanévben zajló középfokú felvételi eljárás során </a:t>
            </a:r>
          </a:p>
          <a:p>
            <a:pPr marL="0" indent="0" algn="ctr">
              <a:buNone/>
            </a:pPr>
            <a:r>
              <a:rPr lang="hu-HU" dirty="0"/>
              <a:t>című cikkben </a:t>
            </a: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lesz elérhető </a:t>
            </a:r>
            <a:r>
              <a:rPr lang="hu-HU" b="1" dirty="0">
                <a:latin typeface="Times" panose="02020603050405020304" pitchFamily="18" charset="0"/>
                <a:cs typeface="Times" panose="02020603050405020304" pitchFamily="18" charset="0"/>
              </a:rPr>
              <a:t>2025. január közepétől</a:t>
            </a: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Ha megjelenik és tudunk linket adni, akkor feltesszük az iskolánk honlapjára is az elérhetőséget.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9D134B1A-DD7F-4E57-A9C8-D0BEF452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7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92"/>
    </mc:Choice>
    <mc:Fallback xmlns="">
      <p:transition spd="slow" advTm="456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jelentkezés</a:t>
            </a:r>
            <a:b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(ha nem elektronikusan adják be)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57816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Bányai Júlia Gimnáziumba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kell benyújtani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i="1" u="sng" dirty="0">
                <a:latin typeface="Times New Roman" pitchFamily="18" charset="0"/>
                <a:cs typeface="Times New Roman" pitchFamily="18" charset="0"/>
              </a:rPr>
              <a:t>Jelentkezési lap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ot, kitöltve, a harmadik osztályos év végi és negyedik osztályos félévi osztályzatokat beírva magyar nyelv és irodalomból és matematikából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ÉS</a:t>
            </a:r>
          </a:p>
          <a:p>
            <a:pPr lvl="1" algn="just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írásbeli vizsga eredményét tartalmazó értékelőlapot (eredetit vagy fénymásolatot)</a:t>
            </a:r>
          </a:p>
          <a:p>
            <a:pPr lvl="1" algn="just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Felvételi központba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kell elküldeni Győrbe a </a:t>
            </a:r>
            <a:r>
              <a:rPr lang="hu-HU" b="1" i="1" u="sng" dirty="0">
                <a:latin typeface="Times New Roman" pitchFamily="18" charset="0"/>
                <a:cs typeface="Times New Roman" pitchFamily="18" charset="0"/>
              </a:rPr>
              <a:t>Tanulói adatlap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ot</a:t>
            </a:r>
          </a:p>
          <a:p>
            <a:pPr algn="just">
              <a:lnSpc>
                <a:spcPct val="90000"/>
              </a:lnSpc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Meg kell őrizni a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Módosító tanulói adatlap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ot – ha több helyre jelentkezik a tanuló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B083B9FC-9D2F-4C1B-889F-D5879D62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8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jelentkezési lap és a</a:t>
            </a:r>
            <a:b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tanulói adatlap aláírása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51486"/>
          </a:xfrm>
        </p:spPr>
        <p:txBody>
          <a:bodyPr anchor="ctr">
            <a:noAutofit/>
          </a:bodyPr>
          <a:lstStyle/>
          <a:p>
            <a:pPr algn="just" fontAlgn="base"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Mindkét szülőnek alá kell írnia. 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Kivéve, ha valamelyik szülő</a:t>
            </a:r>
          </a:p>
          <a:p>
            <a:pPr lvl="1" algn="just" fontAlgn="base">
              <a:spcAft>
                <a:spcPct val="0"/>
              </a:spcAft>
              <a:buClr>
                <a:srgbClr val="0BD0D9"/>
              </a:buClr>
              <a:buFont typeface="Courier New" pitchFamily="49" charset="0"/>
              <a:buChar char="o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szülői felügyeleti jogát a bíróság megszüntette,</a:t>
            </a:r>
          </a:p>
          <a:p>
            <a:pPr lvl="1" algn="just" fontAlgn="base">
              <a:spcAft>
                <a:spcPct val="0"/>
              </a:spcAft>
              <a:buClr>
                <a:srgbClr val="0BD0D9"/>
              </a:buClr>
              <a:buFont typeface="Courier New" pitchFamily="49" charset="0"/>
              <a:buChar char="o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cselekvőképtelen vagy korlátozottan cselekvőképes,</a:t>
            </a:r>
          </a:p>
          <a:p>
            <a:pPr lvl="1" algn="just" fontAlgn="base">
              <a:spcAft>
                <a:spcPct val="0"/>
              </a:spcAft>
              <a:buClr>
                <a:srgbClr val="0BD0D9"/>
              </a:buClr>
              <a:buFont typeface="Courier New" pitchFamily="49" charset="0"/>
              <a:buChar char="o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ismeretlen helyen tartózkodik,</a:t>
            </a:r>
          </a:p>
          <a:p>
            <a:pPr lvl="1" algn="just" fontAlgn="base">
              <a:spcAft>
                <a:spcPct val="0"/>
              </a:spcAft>
              <a:buClr>
                <a:srgbClr val="0BD0D9"/>
              </a:buClr>
              <a:buFont typeface="Courier New" pitchFamily="49" charset="0"/>
              <a:buChar char="o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jogai gyakorlásában ténylegesen akadályozott (pl. külföldön van).</a:t>
            </a:r>
          </a:p>
          <a:p>
            <a:pPr marL="393192" lvl="1" indent="0" algn="just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aláírás hiányának valós voltát a jelentkezési lapot benyújtó szülőnek kell igazolnia.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tanulónak nem kell aláírnia (mert még nincs 14 éves)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általános iskola igazgatójának és az osztályfőnöknek sem kell aláírnia.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Erről részletes tájékoztatás: </a:t>
            </a:r>
          </a:p>
          <a:p>
            <a:pPr marL="365760" lvl="1" indent="0" algn="just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www.oktatas.hu</a:t>
            </a:r>
            <a:r>
              <a:rPr lang="hu-H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honlapon: Köznevelés/Középfokú felvételi eljárás/A középfokú felvételi eljárás információi/ Tájékoztató a felvételi lapok aláírásáról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1E03B5-0B88-4C9C-9071-038084DE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42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általános iskola közreműködése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fontScale="92500" lnSpcReduction="20000"/>
          </a:bodyPr>
          <a:lstStyle/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jelentkezési lappal és a tanulói adatlappal kapcsolatos ügyintézést (lapok kitöltése, továbbítása) az általános iskola megszervez</a:t>
            </a:r>
            <a:r>
              <a:rPr lang="hu-H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heti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NEM köteles megszervezni.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jelentkezést a szülő az általános iskola tudta és hozzájárulása nélkül is intézheti. 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jelentkezési lapot a szülő </a:t>
            </a:r>
            <a:r>
              <a:rPr lang="hu-H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az általános iskola továbbítja a Bányaiba.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tanulói adatlapot a szülő </a:t>
            </a:r>
            <a:r>
              <a:rPr lang="hu-H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az iskola továbbítja a Felvételi Központnak Győrbe.</a:t>
            </a:r>
          </a:p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Módosító tanulói adatlapot a szülő </a:t>
            </a:r>
            <a:r>
              <a:rPr lang="hu-H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az általános iskola őrzi.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DCA8A9-811D-44BA-B3C1-9941552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30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56384"/>
          </a:xfrm>
        </p:spPr>
        <p:txBody>
          <a:bodyPr anchor="ctr">
            <a:normAutofit lnSpcReduction="10000"/>
          </a:bodyPr>
          <a:lstStyle/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Érdeklődnek a nyolcosztályos képzés iránt.</a:t>
            </a:r>
          </a:p>
          <a:p>
            <a:pPr marL="273050" indent="-273050" algn="just" fontAlgn="base">
              <a:lnSpc>
                <a:spcPct val="150000"/>
              </a:lnSpc>
              <a:spcAft>
                <a:spcPct val="0"/>
              </a:spcAft>
              <a:buClr>
                <a:srgbClr val="0BD0D9"/>
              </a:buClr>
              <a:buNone/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Szeretnék, hogy gyerekük a Bányaiban folytassa tanulmányait.</a:t>
            </a:r>
          </a:p>
          <a:p>
            <a:pPr marL="273050" indent="-273050" algn="just" fontAlgn="base">
              <a:lnSpc>
                <a:spcPct val="150000"/>
              </a:lnSpc>
              <a:spcAft>
                <a:spcPct val="0"/>
              </a:spcAft>
              <a:buClr>
                <a:srgbClr val="0BD0D9"/>
              </a:buClr>
              <a:buNone/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A döntés előtt szeretnének minél több információhoz jutni.</a:t>
            </a:r>
          </a:p>
          <a:p>
            <a:pPr marL="273050" indent="-273050" algn="just" fontAlgn="base">
              <a:lnSpc>
                <a:spcPct val="150000"/>
              </a:lnSpc>
              <a:spcAft>
                <a:spcPct val="0"/>
              </a:spcAft>
              <a:buClr>
                <a:srgbClr val="0BD0D9"/>
              </a:buClr>
              <a:buNone/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Mi is szeretnénk, ha minél többet tudnának rólunk, hogy megalapozottan válasszák a Bányait.</a:t>
            </a: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Miért jöttek most el a beiskolázási tájékoztatóra?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27584" y="6525343"/>
            <a:ext cx="1728192" cy="205395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347864" y="6483660"/>
            <a:ext cx="2314054" cy="233325"/>
          </a:xfrm>
        </p:spPr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ED27E3-22DC-472A-90DF-85DCFB55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635" y="6351860"/>
            <a:ext cx="762000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0"/>
    </mc:Choice>
    <mc:Fallback xmlns="">
      <p:transition spd="slow" advTm="381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szóbeli felvételi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01832"/>
          </a:xfrm>
        </p:spPr>
        <p:txBody>
          <a:bodyPr anchor="ctr">
            <a:normAutofit fontScale="92500" lnSpcReduction="20000"/>
          </a:bodyPr>
          <a:lstStyle/>
          <a:p>
            <a:pPr marL="27305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Időpontja: </a:t>
            </a:r>
            <a:r>
              <a:rPr lang="hu-H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március 7. és 8. (péntek–szombat)</a:t>
            </a:r>
          </a:p>
          <a:p>
            <a:pPr marL="27305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		(a </a:t>
            </a:r>
            <a:r>
              <a:rPr lang="hu-H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behívóban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meghatározásra kerülő időpontban)</a:t>
            </a:r>
          </a:p>
          <a:p>
            <a:pPr algn="ctr">
              <a:lnSpc>
                <a:spcPct val="90000"/>
              </a:lnSpc>
              <a:buNone/>
            </a:pPr>
            <a:r>
              <a:rPr lang="hu-H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90000"/>
              </a:lnSpc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 szóbeli részei:</a:t>
            </a:r>
          </a:p>
          <a:p>
            <a:pPr>
              <a:lnSpc>
                <a:spcPct val="9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Anyanyelvi-szövegértési feladat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Szöveg összerakása, felolvasása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Szövegértés</a:t>
            </a:r>
          </a:p>
          <a:p>
            <a:pPr>
              <a:lnSpc>
                <a:spcPct val="90000"/>
              </a:lnSpc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Matematika feladat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Alapvető műveletvégzés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Logikai feladat</a:t>
            </a:r>
          </a:p>
          <a:p>
            <a:pPr lvl="1" algn="just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Nehezebb (verseny szintű) feladat</a:t>
            </a:r>
          </a:p>
          <a:p>
            <a:pPr lvl="1" algn="just">
              <a:lnSpc>
                <a:spcPct val="90000"/>
              </a:lnSpc>
              <a:buClr>
                <a:schemeClr val="accent3"/>
              </a:buClr>
              <a:buFont typeface="Courier New" pitchFamily="49" charset="0"/>
              <a:buChar char="o"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ctr">
              <a:lnSpc>
                <a:spcPct val="90000"/>
              </a:lnSpc>
              <a:buClr>
                <a:schemeClr val="accent3"/>
              </a:buClr>
              <a:buNone/>
            </a:pPr>
            <a:r>
              <a:rPr lang="hu-H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szóbeli felvételi nyilvános!</a:t>
            </a:r>
            <a:endParaRPr lang="hu-H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2C7B32-D06E-48D4-A4C0-8D6C8200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2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04"/>
    </mc:Choice>
    <mc:Fallback xmlns="">
      <p:transition spd="slow" advTm="12570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felvételi értékelése 1.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72324"/>
              </p:ext>
            </p:extLst>
          </p:nvPr>
        </p:nvGraphicFramePr>
        <p:xfrm>
          <a:off x="467544" y="2060848"/>
          <a:ext cx="8229600" cy="390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u-HU" sz="2000" dirty="0">
                          <a:latin typeface="Times New Roman" pitchFamily="18" charset="0"/>
                          <a:cs typeface="Times New Roman" pitchFamily="18" charset="0"/>
                        </a:rPr>
                        <a:t>Hozott pontszám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3. osztályos év végi és a 4. osztályos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félévi matematika osztályzat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pont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3. osztályos év végi és a 4. osztályos félévi magyar nyelv és irodalom osztályzatok átlaga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pont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központi írásbeli vizsgán szerzett pontszám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Matematikából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pont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Anyanyelvből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pont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szóbeli vizsgán szerzett pontszám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Matematikából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pont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Anyanyelv – szövegértésből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pont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Összesen: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pont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5FECE53-B9FE-4DEA-A5B5-D13C6217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64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4712"/>
          </a:xfrm>
        </p:spPr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felvételi értékelése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vizsgán nem felel meg, aki nem éri el a maximális pontszám 60%-át (96 pontot a 160-ból)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felvételi sorrendet az összes elért pontszám határozza meg.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Azonos összes pontszámú tanulók esetén a sorrend megállapítása a következő szempontok alapján történik </a:t>
            </a:r>
          </a:p>
          <a:p>
            <a:pPr marL="880110" lvl="1" indent="-514350">
              <a:buClr>
                <a:schemeClr val="accent3"/>
              </a:buClr>
              <a:buFont typeface="+mj-lt"/>
              <a:buAutoNum type="arabicPeriod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halmozottan hátrányos helyzetű</a:t>
            </a:r>
          </a:p>
          <a:p>
            <a:pPr marL="880110" lvl="1" indent="-514350">
              <a:buClr>
                <a:schemeClr val="accent3"/>
              </a:buClr>
              <a:buFont typeface="+mj-lt"/>
              <a:buAutoNum type="arabicPeriod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helyben lakó (kecskeméti)</a:t>
            </a:r>
          </a:p>
          <a:p>
            <a:pPr marL="880110" lvl="1" indent="-514350">
              <a:buClr>
                <a:schemeClr val="accent3"/>
              </a:buClr>
              <a:buFont typeface="+mj-lt"/>
              <a:buAutoNum type="arabicPeriod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aki az írásbeli vizsgán több pontot szerzett</a:t>
            </a:r>
          </a:p>
          <a:p>
            <a:pPr marL="880110" lvl="1" indent="-514350">
              <a:buClr>
                <a:schemeClr val="accent3"/>
              </a:buClr>
              <a:buFont typeface="+mj-lt"/>
              <a:buAutoNum type="arabicPeriod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aki a szóbeli vizsgán több pontot szerzett.</a:t>
            </a:r>
          </a:p>
          <a:p>
            <a:pPr marL="342900" indent="-342900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Ha ezek alapján nem dönthető el, sorsolással dől el, ki kerül felvételre. A sorsoláson az érintett szülők jelen lehetnek.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326A2C-1CE5-47D7-82B9-FE47BBFB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68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ideiglenes felvételi jegyzék, jelige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 anchor="ctr"/>
          <a:lstStyle/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Március 21.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iskola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honlapján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nyilvánosságra hozza az ideiglenes felvételi jegyzéket. (lehet telefonon is érdeklődni és a honlapra is felkerül)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 jegyzéken a tanuló 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oktatási azonosító számával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szerepel.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Ha a tanuló a jelentkezési lapon jeligét, egyéb azonosítót adott meg, akkor a jegyzéken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jeligéje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szerepel.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B02927-D9D6-4FE8-B413-8A8CE1BA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64"/>
    </mc:Choice>
    <mc:Fallback xmlns="">
      <p:transition spd="slow" advTm="3756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felvételi jegyzék tartalma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"/>
            </a:pP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tanuló oktatási azonosítója vagy jeligéje,</a:t>
            </a:r>
          </a:p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"/>
            </a:pP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tanuló által elért pontszám,</a:t>
            </a:r>
          </a:p>
          <a:p>
            <a:pPr lvl="0" algn="just" fontAlgn="base">
              <a:lnSpc>
                <a:spcPct val="150000"/>
              </a:lnSpc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"/>
            </a:pP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tanuló felvételi sorrendben elfoglalt helye, sorszáma.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5B2B2DA-CEA4-437A-A74C-BED3AF4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32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tanulói adatlapok módosítása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Aki a jelentkeztetést intézte, a szülő vagy az általános iskola: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800" b="1" dirty="0">
                <a:latin typeface="Times New Roman" pitchFamily="18" charset="0"/>
                <a:cs typeface="Times New Roman" pitchFamily="18" charset="0"/>
              </a:rPr>
              <a:t>március 25-27.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beküldési határidő Győrbe: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4100" b="1" dirty="0">
                <a:latin typeface="Times New Roman" pitchFamily="18" charset="0"/>
                <a:cs typeface="Times New Roman" pitchFamily="18" charset="0"/>
              </a:rPr>
              <a:t>március 27.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A44C62-6B1C-4CE0-9B9B-B06FF5E8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3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6"/>
    </mc:Choice>
    <mc:Fallback xmlns="">
      <p:transition spd="slow" advTm="4580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Határozat</a:t>
            </a:r>
            <a:b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felvételről vagy az elutasításról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528392"/>
          </a:xfrm>
        </p:spPr>
        <p:txBody>
          <a:bodyPr anchor="ctr">
            <a:normAutofit/>
          </a:bodyPr>
          <a:lstStyle/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A felvételi határozat kiküldése:</a:t>
            </a:r>
          </a:p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május 5-ig</a:t>
            </a:r>
          </a:p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ÍRÁSBAN</a:t>
            </a:r>
          </a:p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	Az általános iskola csak a felvett tanulókról kap értesítést.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EC983BA3-BE77-4923-A701-75ACA64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5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8"/>
    </mc:Choice>
    <mc:Fallback xmlns="">
      <p:transition spd="slow" advTm="5863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jogorvoslati eljárás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határozat kézhezvétele </a:t>
            </a:r>
            <a:r>
              <a:rPr lang="hu-H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után</a:t>
            </a:r>
          </a:p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törvényességi vagy méltányossági kérelemként</a:t>
            </a:r>
          </a:p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az iskola igazgatójához kell </a:t>
            </a:r>
            <a:r>
              <a:rPr lang="hu-H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benyújtani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(a fenntartónak, a Kecskeméti Tankerületi Központ igazgatójának </a:t>
            </a:r>
            <a:r>
              <a:rPr lang="hu-H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címezni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jogorvoslati eljárásnak május 30-ig be kell fejeződnie – legkésőbb eddig határozatban dönt a tankerületi igazgató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7527132-7346-4C66-B3CC-6017A06B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1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4"/>
    </mc:Choice>
    <mc:Fallback xmlns="">
      <p:transition spd="slow" advTm="7462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Egyebek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Nyelvválasztás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Tanulószoba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Menza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„Kisgimnazisták”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lukacsl@banyai-kkt.edu.hu</a:t>
            </a:r>
            <a:endParaRPr lang="hu-H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hu-H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BF0A7F-5225-4E77-A0F8-6446DA70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011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Néhány fontos</a:t>
            </a:r>
            <a:b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webhely és jogszabály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51486"/>
          </a:xfrm>
        </p:spPr>
        <p:txBody>
          <a:bodyPr anchor="ctr">
            <a:normAutofit fontScale="92500" lnSpcReduction="10000"/>
          </a:bodyPr>
          <a:lstStyle/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endParaRPr lang="hu-H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Bányai Júlia Gimnázium: 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www.banyai-kkt.edu.hu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Clr>
                <a:srgbClr val="0BD0D9"/>
              </a:buClr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Oktatási Hivatal: 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www.oktatas.hu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32/2024. (VIII.8.) BM rendelet a 2024/2025. tanév rendjéről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2.számú melléklet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20/2012. (VIII.31.) EMMI rendelet a nevelési–oktatási intézmények működéséről és a köznevelési intézmények névhasználatáról (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26–45.§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indent="-273050" algn="ctr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Köszönöm a figyelmet!</a:t>
            </a:r>
          </a:p>
          <a:p>
            <a:pPr marL="273050" indent="-273050" algn="ctr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Várjuk a jelentkezéseket!</a:t>
            </a:r>
            <a:endParaRPr lang="hu-H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39D02E-DBED-4453-9FBD-DA571DE4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6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nyolcosztályos képzésről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562600" cy="4434840"/>
          </a:xfrm>
        </p:spPr>
        <p:txBody>
          <a:bodyPr>
            <a:normAutofit fontScale="92500" lnSpcReduction="20000"/>
          </a:bodyPr>
          <a:lstStyle/>
          <a:p>
            <a:pPr marL="273050" lvl="0" indent="-273050" algn="just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1991. óta működik a nyolcosztályos program</a:t>
            </a:r>
          </a:p>
          <a:p>
            <a:pPr marL="273050" lvl="0" indent="-273050" algn="just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"/>
            </a:pP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Eredmények:</a:t>
            </a:r>
          </a:p>
          <a:p>
            <a:pPr marL="639763" lvl="1" indent="-246063" algn="just" fontAlgn="base">
              <a:lnSpc>
                <a:spcPct val="90000"/>
              </a:lnSpc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"/>
            </a:pPr>
            <a:r>
              <a:rPr lang="hu-H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Kb. 90-95 %-os felvételi arány. A Heti Világgazdaságnak </a:t>
            </a:r>
            <a:r>
              <a:rPr lang="hu-H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100 legjobb gimnázium 2025.</a:t>
            </a:r>
            <a:r>
              <a:rPr lang="hu-H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című különszámában szereplő listáján a 39. helyen állunk az ország gimnáziumai között.</a:t>
            </a:r>
          </a:p>
          <a:p>
            <a:pPr marL="639763" lvl="1" indent="-246063" algn="just" fontAlgn="base">
              <a:lnSpc>
                <a:spcPct val="90000"/>
              </a:lnSpc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"/>
            </a:pPr>
            <a:r>
              <a:rPr lang="hu-H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Ugyanezen a listán az összesített iskolarangsorban országos 56. helyen állunk. (Az Oktatási Hivatal adatai szerint ezekben az években 570-650 gimnáziumi telephely volt az országban.)</a:t>
            </a:r>
          </a:p>
          <a:p>
            <a:pPr marL="639763" lvl="1" indent="-246063" algn="just" fontAlgn="base">
              <a:lnSpc>
                <a:spcPct val="90000"/>
              </a:lnSpc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"/>
            </a:pPr>
            <a:endParaRPr lang="hu-H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indent="-246063" algn="just" fontAlgn="base">
              <a:lnSpc>
                <a:spcPct val="90000"/>
              </a:lnSpc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"/>
            </a:pPr>
            <a:endParaRPr lang="hu-H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indent="-246063" algn="just" fontAlgn="base">
              <a:lnSpc>
                <a:spcPct val="90000"/>
              </a:lnSpc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"/>
            </a:pPr>
            <a:endParaRPr lang="hu-H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indent="-246063" algn="just" fontAlgn="base">
              <a:lnSpc>
                <a:spcPct val="90000"/>
              </a:lnSpc>
              <a:spcAft>
                <a:spcPct val="0"/>
              </a:spcAft>
              <a:buClr>
                <a:schemeClr val="accent3"/>
              </a:buClr>
              <a:buFont typeface="Wingdings 2" pitchFamily="18" charset="2"/>
              <a:buChar char=""/>
            </a:pPr>
            <a:r>
              <a:rPr lang="hu-H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új digitális mérésben a 10. évfolyamunk matematikából az országos 11., anyanyelvből a 14. helyen áll.</a:t>
            </a:r>
            <a:endParaRPr lang="hu-HU" sz="21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66828" y="6356350"/>
            <a:ext cx="2133600" cy="365125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139EEFC-418D-4EE5-B198-3D98BBAB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46587"/>
            <a:ext cx="762000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02C028D-56E5-4C77-816C-EF603DD5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61" y="2780928"/>
            <a:ext cx="2270957" cy="3023878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8186E258-348A-45E0-BB24-831F0B2C3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</p:txBody>
      </p:sp>
      <p:graphicFrame>
        <p:nvGraphicFramePr>
          <p:cNvPr id="12" name="Tartalom helye 16">
            <a:extLst>
              <a:ext uri="{FF2B5EF4-FFF2-40B4-BE49-F238E27FC236}">
                <a16:creationId xmlns:a16="http://schemas.microsoft.com/office/drawing/2014/main" id="{A0109297-331B-445E-955F-EF37E933B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08875"/>
              </p:ext>
            </p:extLst>
          </p:nvPr>
        </p:nvGraphicFramePr>
        <p:xfrm>
          <a:off x="1115616" y="4766489"/>
          <a:ext cx="5974504" cy="67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010">
                  <a:extLst>
                    <a:ext uri="{9D8B030D-6E8A-4147-A177-3AD203B41FA5}">
                      <a16:colId xmlns:a16="http://schemas.microsoft.com/office/drawing/2014/main" val="1816585004"/>
                    </a:ext>
                  </a:extLst>
                </a:gridCol>
                <a:gridCol w="518653">
                  <a:extLst>
                    <a:ext uri="{9D8B030D-6E8A-4147-A177-3AD203B41FA5}">
                      <a16:colId xmlns:a16="http://schemas.microsoft.com/office/drawing/2014/main" val="3876375286"/>
                    </a:ext>
                  </a:extLst>
                </a:gridCol>
                <a:gridCol w="518653">
                  <a:extLst>
                    <a:ext uri="{9D8B030D-6E8A-4147-A177-3AD203B41FA5}">
                      <a16:colId xmlns:a16="http://schemas.microsoft.com/office/drawing/2014/main" val="2404382986"/>
                    </a:ext>
                  </a:extLst>
                </a:gridCol>
                <a:gridCol w="519394">
                  <a:extLst>
                    <a:ext uri="{9D8B030D-6E8A-4147-A177-3AD203B41FA5}">
                      <a16:colId xmlns:a16="http://schemas.microsoft.com/office/drawing/2014/main" val="2410488983"/>
                    </a:ext>
                  </a:extLst>
                </a:gridCol>
                <a:gridCol w="518653">
                  <a:extLst>
                    <a:ext uri="{9D8B030D-6E8A-4147-A177-3AD203B41FA5}">
                      <a16:colId xmlns:a16="http://schemas.microsoft.com/office/drawing/2014/main" val="1565975861"/>
                    </a:ext>
                  </a:extLst>
                </a:gridCol>
                <a:gridCol w="519394">
                  <a:extLst>
                    <a:ext uri="{9D8B030D-6E8A-4147-A177-3AD203B41FA5}">
                      <a16:colId xmlns:a16="http://schemas.microsoft.com/office/drawing/2014/main" val="2383114386"/>
                    </a:ext>
                  </a:extLst>
                </a:gridCol>
                <a:gridCol w="518653">
                  <a:extLst>
                    <a:ext uri="{9D8B030D-6E8A-4147-A177-3AD203B41FA5}">
                      <a16:colId xmlns:a16="http://schemas.microsoft.com/office/drawing/2014/main" val="1261042368"/>
                    </a:ext>
                  </a:extLst>
                </a:gridCol>
                <a:gridCol w="518653">
                  <a:extLst>
                    <a:ext uri="{9D8B030D-6E8A-4147-A177-3AD203B41FA5}">
                      <a16:colId xmlns:a16="http://schemas.microsoft.com/office/drawing/2014/main" val="361727254"/>
                    </a:ext>
                  </a:extLst>
                </a:gridCol>
                <a:gridCol w="519394">
                  <a:extLst>
                    <a:ext uri="{9D8B030D-6E8A-4147-A177-3AD203B41FA5}">
                      <a16:colId xmlns:a16="http://schemas.microsoft.com/office/drawing/2014/main" val="3137680511"/>
                    </a:ext>
                  </a:extLst>
                </a:gridCol>
                <a:gridCol w="518653">
                  <a:extLst>
                    <a:ext uri="{9D8B030D-6E8A-4147-A177-3AD203B41FA5}">
                      <a16:colId xmlns:a16="http://schemas.microsoft.com/office/drawing/2014/main" val="2535980138"/>
                    </a:ext>
                  </a:extLst>
                </a:gridCol>
                <a:gridCol w="519394">
                  <a:extLst>
                    <a:ext uri="{9D8B030D-6E8A-4147-A177-3AD203B41FA5}">
                      <a16:colId xmlns:a16="http://schemas.microsoft.com/office/drawing/2014/main" val="1956715478"/>
                    </a:ext>
                  </a:extLst>
                </a:gridCol>
              </a:tblGrid>
              <a:tr h="339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Év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2025.</a:t>
                      </a: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2024.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2023.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2022.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2021.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2020.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2019.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2018.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2017.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2016.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86892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Helyezés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56.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41.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62.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58.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47.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65.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48.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38.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29.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54015" marR="5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1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11"/>
    </mc:Choice>
    <mc:Fallback xmlns="">
      <p:transition spd="slow" advTm="917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5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pedagógiai programunk alapelvei</a:t>
            </a:r>
            <a:endParaRPr lang="hu-H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79478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Humanista értékek középpontba állítása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 műveltségi elemek egyensúlya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Kis csoportokra épülő és egyéni feladatok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 tanórán kívüli tevékenység sokszínűsége, elsősorban a lehetőségek biztosítása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Szoros együttműködés a családdal</a:t>
            </a:r>
          </a:p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 tantervek – ahol lehet – lineáris felépítésűek</a:t>
            </a:r>
          </a:p>
          <a:p>
            <a:pPr algn="ctr">
              <a:buNone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pedagógiai programunk és óratervünk megtekinthető a honlapunkon: </a:t>
            </a:r>
          </a:p>
          <a:p>
            <a:pPr algn="ctr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  <a:hlinkClick r:id="rId4"/>
              </a:rPr>
              <a:t>www.banyai-kkt.edu.hu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2024. november 14. és 19.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D9AC06B-3A54-473F-9B11-29FFC867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10"/>
    </mc:Choice>
    <mc:Fallback xmlns="">
      <p:transition spd="slow" advTm="803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iskola óraterve 1.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51920" y="1920085"/>
            <a:ext cx="4834880" cy="443484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Csoportbontások:</a:t>
            </a:r>
          </a:p>
          <a:p>
            <a:pPr marL="484632" indent="-457200"/>
            <a:r>
              <a:rPr lang="hu-HU" sz="2000" dirty="0">
                <a:latin typeface="Times" panose="02020603050405020304" pitchFamily="18" charset="0"/>
                <a:cs typeface="Times" panose="02020603050405020304" pitchFamily="18" charset="0"/>
              </a:rPr>
              <a:t>Matematika: </a:t>
            </a:r>
          </a:p>
          <a:p>
            <a:pPr marL="667512" lvl="2" indent="0">
              <a:buNone/>
            </a:pP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5. és 6. osztályban osztályonként 2,  </a:t>
            </a:r>
          </a:p>
          <a:p>
            <a:pPr marL="667512" lvl="2" indent="0">
              <a:buNone/>
            </a:pPr>
            <a:r>
              <a:rPr lang="hu-HU" dirty="0">
                <a:latin typeface="Times" panose="02020603050405020304" pitchFamily="18" charset="0"/>
                <a:cs typeface="Times" panose="02020603050405020304" pitchFamily="18" charset="0"/>
              </a:rPr>
              <a:t>7. és 8. osztályban 3 vagy 4 csoport az évfolyamon</a:t>
            </a:r>
          </a:p>
          <a:p>
            <a:pPr marL="484632" indent="-457200"/>
            <a:r>
              <a:rPr lang="hu-HU" sz="2000" dirty="0">
                <a:latin typeface="Times" panose="02020603050405020304" pitchFamily="18" charset="0"/>
                <a:cs typeface="Times" panose="02020603050405020304" pitchFamily="18" charset="0"/>
              </a:rPr>
              <a:t>1. idegen nyelv</a:t>
            </a:r>
          </a:p>
          <a:p>
            <a:pPr marL="484632" indent="-457200"/>
            <a:r>
              <a:rPr lang="hu-HU" sz="2000" dirty="0">
                <a:latin typeface="Times" panose="02020603050405020304" pitchFamily="18" charset="0"/>
                <a:cs typeface="Times" panose="02020603050405020304" pitchFamily="18" charset="0"/>
              </a:rPr>
              <a:t>2. idegen nyelv (szakkör)</a:t>
            </a:r>
          </a:p>
          <a:p>
            <a:pPr marL="484632" indent="-457200"/>
            <a:r>
              <a:rPr lang="hu-HU" sz="2000" dirty="0">
                <a:latin typeface="Times" panose="02020603050405020304" pitchFamily="18" charset="0"/>
                <a:cs typeface="Times" panose="02020603050405020304" pitchFamily="18" charset="0"/>
              </a:rPr>
              <a:t>Digitális kultúra</a:t>
            </a:r>
          </a:p>
          <a:p>
            <a:pPr marL="484632" indent="-457200"/>
            <a:r>
              <a:rPr lang="hu-HU" sz="2000" dirty="0">
                <a:latin typeface="Times" panose="02020603050405020304" pitchFamily="18" charset="0"/>
                <a:cs typeface="Times" panose="02020603050405020304" pitchFamily="18" charset="0"/>
              </a:rPr>
              <a:t>Testnevelés: 7. osztálytól fiú-lány bontás az évfolyamon</a:t>
            </a:r>
          </a:p>
          <a:p>
            <a:pPr marL="484632" indent="-457200"/>
            <a:r>
              <a:rPr lang="hu-HU" sz="2000" dirty="0">
                <a:latin typeface="Times" panose="02020603050405020304" pitchFamily="18" charset="0"/>
                <a:cs typeface="Times" panose="02020603050405020304" pitchFamily="18" charset="0"/>
              </a:rPr>
              <a:t>Fizika, kémia, biológia: a 8. évfolyamon a laboratóriumi kísérletezéshez</a:t>
            </a:r>
          </a:p>
          <a:p>
            <a:pPr marL="484632" indent="-457200"/>
            <a:endParaRPr lang="hu-HU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80641" y="6356350"/>
            <a:ext cx="2133600" cy="365125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8511726"/>
              </p:ext>
            </p:extLst>
          </p:nvPr>
        </p:nvGraphicFramePr>
        <p:xfrm>
          <a:off x="514276" y="1918660"/>
          <a:ext cx="3365500" cy="443230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354571177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135364582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90007125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124297892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86755857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Évfolyam/tantárgy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16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9705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(emelt)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211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(alap)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9694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06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Állampolgári ismeretek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635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Hon- és népismeret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576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Etika/Hit- és erkölcstan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019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Természettudomány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136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Kémia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543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Fizika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431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Biológia és egészségtan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068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Földrajz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0545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1. idegen nyelv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648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2. idegen nyelv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83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Ének-zene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654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Vizuális kultúra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00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Dráma és színház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17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Technika és tervezés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827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94382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Testnevelés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247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Osztályfőnöki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76793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31/32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30/31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346718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B95650E-07E3-4974-9804-667EE4AC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46057"/>
            <a:ext cx="762000" cy="349133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61"/>
    </mc:Choice>
    <mc:Fallback xmlns="">
      <p:transition spd="slow" advTm="1606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Az iskola óraterve 2.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20072" y="1484784"/>
            <a:ext cx="3466728" cy="48701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Csoportbontások: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Matematika: 9–10. osztályban évfolyamonként 3 vagy 4 csoport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Kémia 9. osztály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Fizika 10.osztály 1 óra a 3 órából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1. és 2. idegen nyelv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Digitális kultúra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Testnevelés fiú–lány bontás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Fakultációk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1462099"/>
              </p:ext>
            </p:extLst>
          </p:nvPr>
        </p:nvGraphicFramePr>
        <p:xfrm>
          <a:off x="793750" y="1484776"/>
          <a:ext cx="4138291" cy="4643768"/>
        </p:xfrm>
        <a:graphic>
          <a:graphicData uri="http://schemas.openxmlformats.org/drawingml/2006/table">
            <a:tbl>
              <a:tblPr/>
              <a:tblGrid>
                <a:gridCol w="2201883">
                  <a:extLst>
                    <a:ext uri="{9D8B030D-6E8A-4147-A177-3AD203B41FA5}">
                      <a16:colId xmlns:a16="http://schemas.microsoft.com/office/drawing/2014/main" val="3346752401"/>
                    </a:ext>
                  </a:extLst>
                </a:gridCol>
                <a:gridCol w="484102">
                  <a:extLst>
                    <a:ext uri="{9D8B030D-6E8A-4147-A177-3AD203B41FA5}">
                      <a16:colId xmlns:a16="http://schemas.microsoft.com/office/drawing/2014/main" val="3279848723"/>
                    </a:ext>
                  </a:extLst>
                </a:gridCol>
                <a:gridCol w="484102">
                  <a:extLst>
                    <a:ext uri="{9D8B030D-6E8A-4147-A177-3AD203B41FA5}">
                      <a16:colId xmlns:a16="http://schemas.microsoft.com/office/drawing/2014/main" val="230251815"/>
                    </a:ext>
                  </a:extLst>
                </a:gridCol>
                <a:gridCol w="484102">
                  <a:extLst>
                    <a:ext uri="{9D8B030D-6E8A-4147-A177-3AD203B41FA5}">
                      <a16:colId xmlns:a16="http://schemas.microsoft.com/office/drawing/2014/main" val="4113352395"/>
                    </a:ext>
                  </a:extLst>
                </a:gridCol>
                <a:gridCol w="484102">
                  <a:extLst>
                    <a:ext uri="{9D8B030D-6E8A-4147-A177-3AD203B41FA5}">
                      <a16:colId xmlns:a16="http://schemas.microsoft.com/office/drawing/2014/main" val="1954742142"/>
                    </a:ext>
                  </a:extLst>
                </a:gridCol>
              </a:tblGrid>
              <a:tr h="2073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Évfolyam/tantárgy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9.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106752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97596"/>
                  </a:ext>
                </a:extLst>
              </a:tr>
              <a:tr h="2073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(emelt)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39211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(alap)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264041"/>
                  </a:ext>
                </a:extLst>
              </a:tr>
              <a:tr h="2073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54647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Állampolgári ismeretek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270457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Természettudomány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 2*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248785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Kémia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091677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Fizika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2+</a:t>
                      </a:r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266823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Biológia és egészségtan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662305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Földrajz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45407"/>
                  </a:ext>
                </a:extLst>
              </a:tr>
              <a:tr h="2073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1. idegen nyelv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33154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2. idegen nyelv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852888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Művészetek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293539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Ének-zene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57609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Vizuális kultúra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094139"/>
                  </a:ext>
                </a:extLst>
              </a:tr>
              <a:tr h="1925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Mozgóképk. és médiaism. vagy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729118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Dráma és színház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29981"/>
                  </a:ext>
                </a:extLst>
              </a:tr>
              <a:tr h="2073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311309"/>
                  </a:ext>
                </a:extLst>
              </a:tr>
              <a:tr h="2073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Testnevelés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07532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Osztályfőnöki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362242"/>
                  </a:ext>
                </a:extLst>
              </a:tr>
              <a:tr h="199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Fakultáció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339201"/>
                  </a:ext>
                </a:extLst>
              </a:tr>
              <a:tr h="2073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34/35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33/34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33/35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46231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9786FF6-F3AC-4F18-BE8A-EBB23B64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1881" y="6315950"/>
            <a:ext cx="707191" cy="365125"/>
          </a:xfrm>
        </p:spPr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Kiket várunk a nyolcosztályos gimnáziumba?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672408"/>
          </a:xfrm>
        </p:spPr>
        <p:txBody>
          <a:bodyPr anchor="ctr"/>
          <a:lstStyle/>
          <a:p>
            <a:r>
              <a:rPr lang="hu-HU" dirty="0">
                <a:latin typeface="Times" pitchFamily="18" charset="0"/>
                <a:cs typeface="Times" pitchFamily="18" charset="0"/>
              </a:rPr>
              <a:t>Jelenleg 4. osztályos diákokat,</a:t>
            </a:r>
          </a:p>
          <a:p>
            <a:r>
              <a:rPr lang="hu-HU" dirty="0">
                <a:latin typeface="Times" pitchFamily="18" charset="0"/>
                <a:cs typeface="Times" pitchFamily="18" charset="0"/>
              </a:rPr>
              <a:t>akik 10 évesen korosztályuknál érettebbek, fejlettebbek,</a:t>
            </a:r>
          </a:p>
          <a:p>
            <a:r>
              <a:rPr lang="hu-HU" dirty="0">
                <a:latin typeface="Times" pitchFamily="18" charset="0"/>
                <a:cs typeface="Times" pitchFamily="18" charset="0"/>
              </a:rPr>
              <a:t>gyorsabb haladásra képesek,</a:t>
            </a:r>
          </a:p>
          <a:p>
            <a:pPr algn="just"/>
            <a:r>
              <a:rPr lang="hu-HU" dirty="0">
                <a:latin typeface="Times" pitchFamily="18" charset="0"/>
                <a:cs typeface="Times" pitchFamily="18" charset="0"/>
              </a:rPr>
              <a:t>(nem feltétlenül zsenik, és akik kimaradnak, azok sem gyengék)</a:t>
            </a:r>
            <a:endParaRPr lang="hu-HU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ED9947A-0541-4B9B-B65B-82F226DF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Mi most az Önök feladata?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Át kell gondolni a következőket:</a:t>
            </a:r>
          </a:p>
          <a:p>
            <a:pPr algn="just">
              <a:lnSpc>
                <a:spcPct val="15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Tetszik-e a program? Tetszik-e, amit tudnak a Bányairól?</a:t>
            </a:r>
          </a:p>
          <a:p>
            <a:pPr algn="just">
              <a:lnSpc>
                <a:spcPct val="15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Érettebb-e a tanuló a korosztályánál?</a:t>
            </a:r>
          </a:p>
          <a:p>
            <a:pPr algn="just">
              <a:lnSpc>
                <a:spcPct val="15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Mennyire stabilak a körülmények?</a:t>
            </a:r>
          </a:p>
          <a:p>
            <a:pPr algn="just">
              <a:lnSpc>
                <a:spcPct val="15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Elfogadható-e az iskola rendje, szabályai?</a:t>
            </a:r>
          </a:p>
          <a:p>
            <a:pPr algn="just">
              <a:lnSpc>
                <a:spcPct val="150000"/>
              </a:lnSpc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(Anyagiak???)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anose="02020603050405020304" pitchFamily="18" charset="0"/>
                <a:cs typeface="Times New Roman" panose="02020603050405020304" pitchFamily="18" charset="0"/>
              </a:rPr>
              <a:t>dr. Lukács Lajos igazgató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1EBDD4-6318-4D93-8B14-3FEF729E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 felvételi eljárás I</a:t>
            </a:r>
            <a:r>
              <a:rPr lang="hu-HU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 anchor="ctr"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Jelentkezés az írásbeli vizsgára:</a:t>
            </a:r>
          </a:p>
          <a:p>
            <a:pPr marL="571500" indent="-571500" algn="ctr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december 2.</a:t>
            </a:r>
          </a:p>
          <a:p>
            <a:pPr marL="571500" indent="-571500">
              <a:buFont typeface="Wingdings" pitchFamily="2" charset="2"/>
              <a:buAutoNum type="arabicPeriod" startAt="2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Írásbeli felvételi vizsga: </a:t>
            </a:r>
          </a:p>
          <a:p>
            <a:pPr marL="571500" indent="-571500" algn="ctr">
              <a:buNone/>
            </a:pPr>
            <a:r>
              <a:rPr lang="hu-H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január 18. (szombat) 10 óra</a:t>
            </a:r>
          </a:p>
          <a:p>
            <a:pPr marL="571500" indent="-571500">
              <a:buFont typeface="Wingdings" pitchFamily="2" charset="2"/>
              <a:buAutoNum type="arabicPeriod" startAt="3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Írásbeli vizsga pótlása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(kivételes):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január 28. 14 óra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None/>
            </a:pP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2024. november 14. és 19.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i="1">
                <a:latin typeface="Times New Roman" pitchFamily="18" charset="0"/>
                <a:cs typeface="Times New Roman" pitchFamily="18" charset="0"/>
              </a:rPr>
              <a:t>dr. Lukács Lajos igazgató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433BC65-B7EB-4C1C-8E8B-B0CE52A2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8167-5117-45BA-8131-23C194725006}" type="slidenum"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18"/>
    </mc:Choice>
    <mc:Fallback xmlns="">
      <p:transition spd="slow" advTm="5761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2629</Words>
  <Application>Microsoft Office PowerPoint</Application>
  <PresentationFormat>Diavetítés a képernyőre (4:3 oldalarány)</PresentationFormat>
  <Paragraphs>604</Paragraphs>
  <Slides>29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7" baseType="lpstr">
      <vt:lpstr>Calibri</vt:lpstr>
      <vt:lpstr>Constantia</vt:lpstr>
      <vt:lpstr>Courier New</vt:lpstr>
      <vt:lpstr>Times</vt:lpstr>
      <vt:lpstr>Times New Roman</vt:lpstr>
      <vt:lpstr>Wingdings</vt:lpstr>
      <vt:lpstr>Wingdings 2</vt:lpstr>
      <vt:lpstr>Áramlás</vt:lpstr>
      <vt:lpstr>Nyolcosztályos gimnáziumi beiskolázási tájékoztató</vt:lpstr>
      <vt:lpstr>Miért jöttek most el a beiskolázási tájékoztatóra?</vt:lpstr>
      <vt:lpstr>A nyolcosztályos képzésről</vt:lpstr>
      <vt:lpstr>A pedagógiai programunk alapelvei</vt:lpstr>
      <vt:lpstr>Az iskola óraterve 1.</vt:lpstr>
      <vt:lpstr>Az iskola óraterve 2.</vt:lpstr>
      <vt:lpstr>Kiket várunk a nyolcosztályos gimnáziumba?</vt:lpstr>
      <vt:lpstr>Mi most az Önök feladata?</vt:lpstr>
      <vt:lpstr>A felvételi eljárás I.</vt:lpstr>
      <vt:lpstr>Az írásbeli jelentkezési lap 1.</vt:lpstr>
      <vt:lpstr>Az írásbeli jelentkezési lap 2.</vt:lpstr>
      <vt:lpstr>Az írásbeli felvételi vizsga</vt:lpstr>
      <vt:lpstr>A felvételi eljárás II.</vt:lpstr>
      <vt:lpstr>Észrevétel</vt:lpstr>
      <vt:lpstr>A felvételi eljárás III.</vt:lpstr>
      <vt:lpstr>A jelentkezés</vt:lpstr>
      <vt:lpstr>A jelentkezés (ha nem elektronikusan adják be)</vt:lpstr>
      <vt:lpstr>A jelentkezési lap és a tanulói adatlap aláírása</vt:lpstr>
      <vt:lpstr>Az általános iskola közreműködése</vt:lpstr>
      <vt:lpstr>A szóbeli felvételi</vt:lpstr>
      <vt:lpstr>A felvételi értékelése 1.</vt:lpstr>
      <vt:lpstr>A felvételi értékelése 2.</vt:lpstr>
      <vt:lpstr>Az ideiglenes felvételi jegyzék, jelige</vt:lpstr>
      <vt:lpstr>A felvételi jegyzék tartalma</vt:lpstr>
      <vt:lpstr>A tanulói adatlapok módosítása</vt:lpstr>
      <vt:lpstr>Határozat a felvételről vagy az elutasításról</vt:lpstr>
      <vt:lpstr>A jogorvoslati eljárás</vt:lpstr>
      <vt:lpstr>Egyebek</vt:lpstr>
      <vt:lpstr>Néhány fontos webhely és jogszabály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Nyolcosztályos gimnáziumi beiskolázási tájékoztató</dc:title>
  <dc:creator>bjg</dc:creator>
  <cp:lastModifiedBy>Dr LUKÁCS LAJOS</cp:lastModifiedBy>
  <cp:revision>239</cp:revision>
  <cp:lastPrinted>2012-11-19T12:25:37Z</cp:lastPrinted>
  <dcterms:created xsi:type="dcterms:W3CDTF">2012-11-14T12:18:12Z</dcterms:created>
  <dcterms:modified xsi:type="dcterms:W3CDTF">2024-11-13T08:02:09Z</dcterms:modified>
</cp:coreProperties>
</file>