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23"/>
  </p:notesMasterIdLst>
  <p:sldIdLst>
    <p:sldId id="265" r:id="rId2"/>
    <p:sldId id="324" r:id="rId3"/>
    <p:sldId id="338" r:id="rId4"/>
    <p:sldId id="340" r:id="rId5"/>
    <p:sldId id="341" r:id="rId6"/>
    <p:sldId id="342" r:id="rId7"/>
    <p:sldId id="343" r:id="rId8"/>
    <p:sldId id="344" r:id="rId9"/>
    <p:sldId id="345" r:id="rId10"/>
    <p:sldId id="346" r:id="rId11"/>
    <p:sldId id="315" r:id="rId12"/>
    <p:sldId id="257" r:id="rId13"/>
    <p:sldId id="314" r:id="rId14"/>
    <p:sldId id="259" r:id="rId15"/>
    <p:sldId id="292" r:id="rId16"/>
    <p:sldId id="277" r:id="rId17"/>
    <p:sldId id="278" r:id="rId18"/>
    <p:sldId id="326" r:id="rId19"/>
    <p:sldId id="348" r:id="rId20"/>
    <p:sldId id="349" r:id="rId21"/>
    <p:sldId id="274" r:id="rId22"/>
  </p:sldIdLst>
  <p:sldSz cx="9144000" cy="6858000" type="screen4x3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lapértelmezett szakasz" id="{375FB95C-4B46-46AA-9D8D-7E1808CE374B}">
          <p14:sldIdLst>
            <p14:sldId id="265"/>
            <p14:sldId id="324"/>
            <p14:sldId id="338"/>
            <p14:sldId id="340"/>
            <p14:sldId id="341"/>
            <p14:sldId id="342"/>
            <p14:sldId id="343"/>
            <p14:sldId id="344"/>
            <p14:sldId id="345"/>
            <p14:sldId id="346"/>
            <p14:sldId id="315"/>
            <p14:sldId id="257"/>
            <p14:sldId id="314"/>
            <p14:sldId id="259"/>
            <p14:sldId id="292"/>
            <p14:sldId id="277"/>
            <p14:sldId id="278"/>
            <p14:sldId id="326"/>
            <p14:sldId id="348"/>
            <p14:sldId id="349"/>
          </p14:sldIdLst>
        </p14:section>
        <p14:section name="Névtelen szakasz" id="{45F6D2D8-1950-43CB-BA26-5BF58F1EC56E}">
          <p14:sldIdLst>
            <p14:sldId id="2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Közepesen sötét stílus 1 – 1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Közepesen sötét stílus 4 – 1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68" autoAdjust="0"/>
    <p:restoredTop sz="91511" autoAdjust="0"/>
  </p:normalViewPr>
  <p:slideViewPr>
    <p:cSldViewPr>
      <p:cViewPr>
        <p:scale>
          <a:sx n="80" d="100"/>
          <a:sy n="80" d="100"/>
        </p:scale>
        <p:origin x="436" y="-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F03DC9-080A-41A6-8D71-83819E540ECE}" type="doc">
      <dgm:prSet loTypeId="urn:microsoft.com/office/officeart/2005/8/layout/vList2" loCatId="list" qsTypeId="urn:microsoft.com/office/officeart/2005/8/quickstyle/simple4" qsCatId="simple" csTypeId="urn:microsoft.com/office/officeart/2005/8/colors/accent4_2" csCatId="accent4" phldr="1"/>
      <dgm:spPr/>
      <dgm:t>
        <a:bodyPr/>
        <a:lstStyle/>
        <a:p>
          <a:endParaRPr lang="hu-HU"/>
        </a:p>
      </dgm:t>
    </dgm:pt>
    <dgm:pt modelId="{80A740DD-4893-4BE4-871B-AC6843206DAE}">
      <dgm:prSet phldrT="[Szöveg]"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hu-H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3.Prioritás - Gyarapodó tudástőke</a:t>
          </a:r>
        </a:p>
      </dgm:t>
    </dgm:pt>
    <dgm:pt modelId="{837644CC-AB79-4A17-9984-18E8A09EE649}" type="parTrans" cxnId="{FE6B868F-F407-4D39-A0A4-F388BD699F1A}">
      <dgm:prSet/>
      <dgm:spPr/>
      <dgm:t>
        <a:bodyPr/>
        <a:lstStyle/>
        <a:p>
          <a:endParaRPr lang="hu-H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87F284F-B49E-4F79-8B25-6223E163E0E7}" type="sibTrans" cxnId="{FE6B868F-F407-4D39-A0A4-F388BD699F1A}">
      <dgm:prSet/>
      <dgm:spPr/>
      <dgm:t>
        <a:bodyPr/>
        <a:lstStyle/>
        <a:p>
          <a:endParaRPr lang="hu-H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C57155-44B2-448C-9B31-E0A3F1EC66BA}">
      <dgm:prSet phldrT="[Szöveg]" custT="1"/>
      <dgm:spPr/>
      <dgm:t>
        <a:bodyPr/>
        <a:lstStyle/>
        <a:p>
          <a:pPr algn="just">
            <a:spcAft>
              <a:spcPts val="0"/>
            </a:spcAft>
          </a:pPr>
          <a:r>
            <a:rPr lang="hu-HU" sz="2100" dirty="0">
              <a:latin typeface="Times New Roman" panose="02020603050405020304" pitchFamily="18" charset="0"/>
              <a:cs typeface="Times New Roman" panose="02020603050405020304" pitchFamily="18" charset="0"/>
            </a:rPr>
            <a:t>3.1 A végzettség nélküli </a:t>
          </a:r>
          <a:r>
            <a:rPr lang="hu-HU" sz="2100" i="1" dirty="0">
              <a:latin typeface="Times New Roman" panose="02020603050405020304" pitchFamily="18" charset="0"/>
              <a:cs typeface="Times New Roman" panose="02020603050405020304" pitchFamily="18" charset="0"/>
            </a:rPr>
            <a:t>iskolaelhagyás csökkentése</a:t>
          </a:r>
          <a:r>
            <a:rPr lang="hu-HU" sz="2100" dirty="0">
              <a:latin typeface="Times New Roman" panose="02020603050405020304" pitchFamily="18" charset="0"/>
              <a:cs typeface="Times New Roman" panose="02020603050405020304" pitchFamily="18" charset="0"/>
            </a:rPr>
            <a:t>, a köznevelés hátránykompenzációs képességének növelése</a:t>
          </a:r>
        </a:p>
      </dgm:t>
    </dgm:pt>
    <dgm:pt modelId="{4AEFB0C3-1FAB-4A7E-A18D-ED8548EAA86C}" type="parTrans" cxnId="{2FAD5808-4308-478B-A315-938202525B63}">
      <dgm:prSet/>
      <dgm:spPr/>
      <dgm:t>
        <a:bodyPr/>
        <a:lstStyle/>
        <a:p>
          <a:endParaRPr lang="hu-H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8529AB-BD1A-4423-8145-E846EA075F0A}" type="sibTrans" cxnId="{2FAD5808-4308-478B-A315-938202525B63}">
      <dgm:prSet/>
      <dgm:spPr/>
      <dgm:t>
        <a:bodyPr/>
        <a:lstStyle/>
        <a:p>
          <a:endParaRPr lang="hu-H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C098F8D-3B44-4C4E-8156-FFC2368A8390}">
      <dgm:prSet phldrT="[Szöveg]" custT="1"/>
      <dgm:spPr/>
      <dgm:t>
        <a:bodyPr/>
        <a:lstStyle/>
        <a:p>
          <a:pPr algn="just">
            <a:spcAft>
              <a:spcPts val="0"/>
            </a:spcAft>
          </a:pPr>
          <a:r>
            <a:rPr lang="hu-HU" sz="2100" dirty="0">
              <a:latin typeface="Times New Roman" panose="02020603050405020304" pitchFamily="18" charset="0"/>
              <a:cs typeface="Times New Roman" panose="02020603050405020304" pitchFamily="18" charset="0"/>
            </a:rPr>
            <a:t>3.4 A felsőfokúnak megfelelő szintű oktatás minőségének és hozzáférhetőségének együttes javítása</a:t>
          </a:r>
        </a:p>
      </dgm:t>
    </dgm:pt>
    <dgm:pt modelId="{7FC75A9C-6418-4CB2-A811-3C77FC267A9C}" type="parTrans" cxnId="{A4457599-038F-4344-8BB0-322A17F0174F}">
      <dgm:prSet/>
      <dgm:spPr/>
      <dgm:t>
        <a:bodyPr/>
        <a:lstStyle/>
        <a:p>
          <a:endParaRPr lang="hu-H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436C25-C701-4758-84EC-900FBC0D24ED}" type="sibTrans" cxnId="{A4457599-038F-4344-8BB0-322A17F0174F}">
      <dgm:prSet/>
      <dgm:spPr/>
      <dgm:t>
        <a:bodyPr/>
        <a:lstStyle/>
        <a:p>
          <a:endParaRPr lang="hu-H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D2FBEB-5C09-4E25-8285-805432960B81}">
      <dgm:prSet custT="1"/>
      <dgm:spPr/>
      <dgm:t>
        <a:bodyPr/>
        <a:lstStyle/>
        <a:p>
          <a:pPr algn="just">
            <a:spcAft>
              <a:spcPts val="0"/>
            </a:spcAft>
          </a:pPr>
          <a:r>
            <a:rPr lang="hu-HU" sz="2100" dirty="0">
              <a:latin typeface="Times New Roman" panose="02020603050405020304" pitchFamily="18" charset="0"/>
              <a:cs typeface="Times New Roman" panose="02020603050405020304" pitchFamily="18" charset="0"/>
            </a:rPr>
            <a:t>3.2 </a:t>
          </a:r>
          <a:r>
            <a:rPr lang="hu-HU" sz="2100" i="1" dirty="0">
              <a:latin typeface="Times New Roman" panose="02020603050405020304" pitchFamily="18" charset="0"/>
              <a:cs typeface="Times New Roman" panose="02020603050405020304" pitchFamily="18" charset="0"/>
            </a:rPr>
            <a:t>A minőségi oktatás</a:t>
          </a:r>
          <a:r>
            <a:rPr lang="hu-HU" sz="2100" dirty="0">
              <a:latin typeface="Times New Roman" panose="02020603050405020304" pitchFamily="18" charset="0"/>
              <a:cs typeface="Times New Roman" panose="02020603050405020304" pitchFamily="18" charset="0"/>
            </a:rPr>
            <a:t>hoz, neveléshez és képzéshez való hozzáférés biztosítása</a:t>
          </a:r>
        </a:p>
      </dgm:t>
    </dgm:pt>
    <dgm:pt modelId="{73BF3152-2C37-43FB-96DC-0C9515B0CF07}" type="parTrans" cxnId="{465FC6CF-FA48-4D9A-8BB7-533762B35CDC}">
      <dgm:prSet/>
      <dgm:spPr/>
      <dgm:t>
        <a:bodyPr/>
        <a:lstStyle/>
        <a:p>
          <a:endParaRPr lang="hu-H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1D9032-8F8C-4988-876D-E02240A065D1}" type="sibTrans" cxnId="{465FC6CF-FA48-4D9A-8BB7-533762B35CDC}">
      <dgm:prSet/>
      <dgm:spPr/>
      <dgm:t>
        <a:bodyPr/>
        <a:lstStyle/>
        <a:p>
          <a:endParaRPr lang="hu-H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2BBB50-A13B-43A2-A834-81AF8A9F1015}">
      <dgm:prSet phldrT="[Szöveg]" custT="1"/>
      <dgm:spPr/>
      <dgm:t>
        <a:bodyPr/>
        <a:lstStyle/>
        <a:p>
          <a:pPr algn="l">
            <a:spcAft>
              <a:spcPct val="20000"/>
            </a:spcAft>
          </a:pPr>
          <a:endParaRPr lang="hu-H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24D2A53-2304-460C-9E6A-C1567147A847}" type="parTrans" cxnId="{F7CD6EBE-12C8-4D25-BF38-7867CDC57606}">
      <dgm:prSet/>
      <dgm:spPr/>
      <dgm:t>
        <a:bodyPr/>
        <a:lstStyle/>
        <a:p>
          <a:endParaRPr lang="hu-H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61050D-3CF3-42E5-87F9-26213AEEC7B8}" type="sibTrans" cxnId="{F7CD6EBE-12C8-4D25-BF38-7867CDC57606}">
      <dgm:prSet/>
      <dgm:spPr/>
      <dgm:t>
        <a:bodyPr/>
        <a:lstStyle/>
        <a:p>
          <a:endParaRPr lang="hu-H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908F0A9-1997-4F8D-A09B-E5AF9758C2EF}">
      <dgm:prSet custT="1"/>
      <dgm:spPr/>
      <dgm:t>
        <a:bodyPr/>
        <a:lstStyle/>
        <a:p>
          <a:pPr algn="just">
            <a:spcAft>
              <a:spcPts val="0"/>
            </a:spcAft>
          </a:pPr>
          <a:r>
            <a:rPr lang="hu-HU" sz="2100" dirty="0">
              <a:latin typeface="Times New Roman" panose="02020603050405020304" pitchFamily="18" charset="0"/>
              <a:cs typeface="Times New Roman" panose="02020603050405020304" pitchFamily="18" charset="0"/>
            </a:rPr>
            <a:t>3.3 A neveléshez és képzéshez való hozzáférés biztosítása a nem formális és informális tanulási formákon keresztül informális tanulási alkalmakkal</a:t>
          </a:r>
        </a:p>
      </dgm:t>
    </dgm:pt>
    <dgm:pt modelId="{5BC5F6DD-6516-4BD9-8573-36F78C7A7E9D}" type="parTrans" cxnId="{3B912A2E-E170-4F0D-9523-85BC6A5850B1}">
      <dgm:prSet/>
      <dgm:spPr/>
      <dgm:t>
        <a:bodyPr/>
        <a:lstStyle/>
        <a:p>
          <a:endParaRPr lang="hu-H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F19784-128C-4299-9DF0-5F589C3D4615}" type="sibTrans" cxnId="{3B912A2E-E170-4F0D-9523-85BC6A5850B1}">
      <dgm:prSet/>
      <dgm:spPr/>
      <dgm:t>
        <a:bodyPr/>
        <a:lstStyle/>
        <a:p>
          <a:endParaRPr lang="hu-H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5BCAF18-9AD1-489F-AD45-AEDEBF30B38C}">
      <dgm:prSet phldrT="[Szöveg]" custT="1"/>
      <dgm:spPr/>
      <dgm:t>
        <a:bodyPr/>
        <a:lstStyle/>
        <a:p>
          <a:pPr algn="just">
            <a:spcAft>
              <a:spcPts val="0"/>
            </a:spcAft>
          </a:pPr>
          <a:r>
            <a:rPr lang="hu-HU" sz="2100" dirty="0">
              <a:latin typeface="Times New Roman" panose="02020603050405020304" pitchFamily="18" charset="0"/>
              <a:cs typeface="Times New Roman" panose="02020603050405020304" pitchFamily="18" charset="0"/>
            </a:rPr>
            <a:t>3.5 A munkaerő-piaci kompetenciák javítása a felsőoktatási rendszerben</a:t>
          </a:r>
        </a:p>
      </dgm:t>
    </dgm:pt>
    <dgm:pt modelId="{34671B47-2003-4BB6-BAAF-3D1671520C9B}" type="parTrans" cxnId="{B1B5F66B-9793-405E-8737-12196E8A20D1}">
      <dgm:prSet/>
      <dgm:spPr/>
      <dgm:t>
        <a:bodyPr/>
        <a:lstStyle/>
        <a:p>
          <a:endParaRPr lang="hu-H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5B6804-8A6A-4A64-A8F9-7F6498B22F7B}" type="sibTrans" cxnId="{B1B5F66B-9793-405E-8737-12196E8A20D1}">
      <dgm:prSet/>
      <dgm:spPr/>
      <dgm:t>
        <a:bodyPr/>
        <a:lstStyle/>
        <a:p>
          <a:endParaRPr lang="hu-H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DE6710D-0C15-46EC-A137-D6AF39733C7D}">
      <dgm:prSet phldrT="[Szöveg]" custT="1"/>
      <dgm:spPr/>
      <dgm:t>
        <a:bodyPr/>
        <a:lstStyle/>
        <a:p>
          <a:pPr algn="l">
            <a:spcAft>
              <a:spcPct val="20000"/>
            </a:spcAft>
          </a:pPr>
          <a:endParaRPr lang="hu-H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69D20B-2CEC-4D3F-8B70-FF4FE2677A25}" type="parTrans" cxnId="{47FAB561-6D89-4761-8715-A00E92C99E4E}">
      <dgm:prSet/>
      <dgm:spPr/>
      <dgm:t>
        <a:bodyPr/>
        <a:lstStyle/>
        <a:p>
          <a:endParaRPr lang="hu-H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01E4455-8D77-41A3-BAF1-C943B23434E5}" type="sibTrans" cxnId="{47FAB561-6D89-4761-8715-A00E92C99E4E}">
      <dgm:prSet/>
      <dgm:spPr/>
      <dgm:t>
        <a:bodyPr/>
        <a:lstStyle/>
        <a:p>
          <a:endParaRPr lang="hu-H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3A75B9-2109-405F-B49B-1E5E20B30650}">
      <dgm:prSet phldrT="[Szöveg]" custT="1"/>
      <dgm:spPr/>
      <dgm:t>
        <a:bodyPr/>
        <a:lstStyle/>
        <a:p>
          <a:pPr algn="just">
            <a:spcAft>
              <a:spcPts val="0"/>
            </a:spcAft>
          </a:pPr>
          <a:r>
            <a:rPr lang="hu-HU" sz="2100" dirty="0">
              <a:latin typeface="Times New Roman" panose="02020603050405020304" pitchFamily="18" charset="0"/>
              <a:cs typeface="Times New Roman" panose="02020603050405020304" pitchFamily="18" charset="0"/>
            </a:rPr>
            <a:t>3.6 Kutatás, innováció és intelligens szakosodás növelése a felsőfokú oktatási rendszer fejlesztésén és kapcsolódó humánerőforrás fejlesztéseken keresztül</a:t>
          </a:r>
        </a:p>
      </dgm:t>
    </dgm:pt>
    <dgm:pt modelId="{E6317B13-27DB-44AE-9993-8D166EBB5B1E}" type="parTrans" cxnId="{F2FE4D57-00FE-4B2B-8E12-EB6FA33D5879}">
      <dgm:prSet/>
      <dgm:spPr/>
      <dgm:t>
        <a:bodyPr/>
        <a:lstStyle/>
        <a:p>
          <a:endParaRPr lang="hu-H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1B7CC95-0506-457A-AD9B-467F0B3D07C0}" type="sibTrans" cxnId="{F2FE4D57-00FE-4B2B-8E12-EB6FA33D5879}">
      <dgm:prSet/>
      <dgm:spPr/>
      <dgm:t>
        <a:bodyPr/>
        <a:lstStyle/>
        <a:p>
          <a:endParaRPr lang="hu-H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1C9D7D2-59A9-4CA9-9D71-C3BFF9402E75}">
      <dgm:prSet phldrT="[Szöveg]" custT="1"/>
      <dgm:spPr/>
      <dgm:t>
        <a:bodyPr/>
        <a:lstStyle/>
        <a:p>
          <a:pPr algn="l">
            <a:spcAft>
              <a:spcPct val="20000"/>
            </a:spcAft>
          </a:pPr>
          <a:endParaRPr lang="hu-H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F695CD8-D7A4-4556-9C9B-C699AA6E7B72}" type="parTrans" cxnId="{B3475C9F-2007-4ED2-9AA9-97688B3CD558}">
      <dgm:prSet/>
      <dgm:spPr/>
      <dgm:t>
        <a:bodyPr/>
        <a:lstStyle/>
        <a:p>
          <a:endParaRPr lang="hu-H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F41674D-AB11-48E7-93F1-32EB75FE8221}" type="sibTrans" cxnId="{B3475C9F-2007-4ED2-9AA9-97688B3CD558}">
      <dgm:prSet/>
      <dgm:spPr/>
      <dgm:t>
        <a:bodyPr/>
        <a:lstStyle/>
        <a:p>
          <a:endParaRPr lang="hu-H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A4582D-D047-4F90-8DA7-1610C3E1039E}">
      <dgm:prSet phldrT="[Szöveg]" custT="1"/>
      <dgm:spPr/>
      <dgm:t>
        <a:bodyPr/>
        <a:lstStyle/>
        <a:p>
          <a:pPr algn="l">
            <a:spcAft>
              <a:spcPct val="20000"/>
            </a:spcAft>
          </a:pPr>
          <a:endParaRPr lang="hu-H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9A0D2FA-C312-4F53-B5CC-5CD7AEE89FA7}" type="parTrans" cxnId="{AB1A95EE-B427-4A16-8BF4-F30F64D4F7ED}">
      <dgm:prSet/>
      <dgm:spPr/>
      <dgm:t>
        <a:bodyPr/>
        <a:lstStyle/>
        <a:p>
          <a:endParaRPr lang="hu-H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DC0EA7-528B-4F0D-94D7-A889C0581BC1}" type="sibTrans" cxnId="{AB1A95EE-B427-4A16-8BF4-F30F64D4F7ED}">
      <dgm:prSet/>
      <dgm:spPr/>
      <dgm:t>
        <a:bodyPr/>
        <a:lstStyle/>
        <a:p>
          <a:endParaRPr lang="hu-H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1FC92AD-DD70-4451-AA6B-12EB32B6BC43}" type="pres">
      <dgm:prSet presAssocID="{D6F03DC9-080A-41A6-8D71-83819E540ECE}" presName="linear" presStyleCnt="0">
        <dgm:presLayoutVars>
          <dgm:animLvl val="lvl"/>
          <dgm:resizeHandles val="exact"/>
        </dgm:presLayoutVars>
      </dgm:prSet>
      <dgm:spPr/>
    </dgm:pt>
    <dgm:pt modelId="{C10761D3-493A-4422-9DBD-BF8851D08EFD}" type="pres">
      <dgm:prSet presAssocID="{80A740DD-4893-4BE4-871B-AC6843206DAE}" presName="parentText" presStyleLbl="node1" presStyleIdx="0" presStyleCnt="1" custScaleY="185929" custLinFactNeighborX="428" custLinFactNeighborY="-61">
        <dgm:presLayoutVars>
          <dgm:chMax val="0"/>
          <dgm:bulletEnabled val="1"/>
        </dgm:presLayoutVars>
      </dgm:prSet>
      <dgm:spPr/>
    </dgm:pt>
    <dgm:pt modelId="{285F9202-6FF9-445C-825E-19EB3DC6DA66}" type="pres">
      <dgm:prSet presAssocID="{80A740DD-4893-4BE4-871B-AC6843206DAE}" presName="childText" presStyleLbl="revTx" presStyleIdx="0" presStyleCnt="1" custScaleY="146192" custLinFactY="-14091" custLinFactNeighborY="-100000">
        <dgm:presLayoutVars>
          <dgm:bulletEnabled val="1"/>
        </dgm:presLayoutVars>
      </dgm:prSet>
      <dgm:spPr/>
    </dgm:pt>
  </dgm:ptLst>
  <dgm:cxnLst>
    <dgm:cxn modelId="{2F99AA02-48F6-4F7F-BC6A-B86F719DF8CE}" type="presOf" srcId="{632BBB50-A13B-43A2-A834-81AF8A9F1015}" destId="{285F9202-6FF9-445C-825E-19EB3DC6DA66}" srcOrd="0" destOrd="0" presId="urn:microsoft.com/office/officeart/2005/8/layout/vList2"/>
    <dgm:cxn modelId="{2FAD5808-4308-478B-A315-938202525B63}" srcId="{80A740DD-4893-4BE4-871B-AC6843206DAE}" destId="{37C57155-44B2-448C-9B31-E0A3F1EC66BA}" srcOrd="3" destOrd="0" parTransId="{4AEFB0C3-1FAB-4A7E-A18D-ED8548EAA86C}" sibTransId="{7C8529AB-BD1A-4423-8145-E846EA075F0A}"/>
    <dgm:cxn modelId="{89E1451F-C893-4C9B-957B-3BA59EC3242B}" type="presOf" srcId="{D6F03DC9-080A-41A6-8D71-83819E540ECE}" destId="{21FC92AD-DD70-4451-AA6B-12EB32B6BC43}" srcOrd="0" destOrd="0" presId="urn:microsoft.com/office/officeart/2005/8/layout/vList2"/>
    <dgm:cxn modelId="{E6BA1F2D-0EAA-4424-AF97-A30A5F1A5433}" type="presOf" srcId="{80A740DD-4893-4BE4-871B-AC6843206DAE}" destId="{C10761D3-493A-4422-9DBD-BF8851D08EFD}" srcOrd="0" destOrd="0" presId="urn:microsoft.com/office/officeart/2005/8/layout/vList2"/>
    <dgm:cxn modelId="{3B912A2E-E170-4F0D-9523-85BC6A5850B1}" srcId="{80A740DD-4893-4BE4-871B-AC6843206DAE}" destId="{B908F0A9-1997-4F8D-A09B-E5AF9758C2EF}" srcOrd="5" destOrd="0" parTransId="{5BC5F6DD-6516-4BD9-8573-36F78C7A7E9D}" sibTransId="{8FF19784-128C-4299-9DF0-5F589C3D4615}"/>
    <dgm:cxn modelId="{47FAB561-6D89-4761-8715-A00E92C99E4E}" srcId="{80A740DD-4893-4BE4-871B-AC6843206DAE}" destId="{0DE6710D-0C15-46EC-A137-D6AF39733C7D}" srcOrd="9" destOrd="0" parTransId="{5469D20B-2CEC-4D3F-8B70-FF4FE2677A25}" sibTransId="{001E4455-8D77-41A3-BAF1-C943B23434E5}"/>
    <dgm:cxn modelId="{B1B5F66B-9793-405E-8737-12196E8A20D1}" srcId="{80A740DD-4893-4BE4-871B-AC6843206DAE}" destId="{75BCAF18-9AD1-489F-AD45-AEDEBF30B38C}" srcOrd="7" destOrd="0" parTransId="{34671B47-2003-4BB6-BAAF-3D1671520C9B}" sibTransId="{365B6804-8A6A-4A64-A8F9-7F6498B22F7B}"/>
    <dgm:cxn modelId="{F2FE4D57-00FE-4B2B-8E12-EB6FA33D5879}" srcId="{80A740DD-4893-4BE4-871B-AC6843206DAE}" destId="{823A75B9-2109-405F-B49B-1E5E20B30650}" srcOrd="8" destOrd="0" parTransId="{E6317B13-27DB-44AE-9993-8D166EBB5B1E}" sibTransId="{21B7CC95-0506-457A-AD9B-467F0B3D07C0}"/>
    <dgm:cxn modelId="{1BF4077A-C15C-4FA2-9818-E43E6963CEA7}" type="presOf" srcId="{48D2FBEB-5C09-4E25-8285-805432960B81}" destId="{285F9202-6FF9-445C-825E-19EB3DC6DA66}" srcOrd="0" destOrd="4" presId="urn:microsoft.com/office/officeart/2005/8/layout/vList2"/>
    <dgm:cxn modelId="{FE6B868F-F407-4D39-A0A4-F388BD699F1A}" srcId="{D6F03DC9-080A-41A6-8D71-83819E540ECE}" destId="{80A740DD-4893-4BE4-871B-AC6843206DAE}" srcOrd="0" destOrd="0" parTransId="{837644CC-AB79-4A17-9984-18E8A09EE649}" sibTransId="{987F284F-B49E-4F79-8B25-6223E163E0E7}"/>
    <dgm:cxn modelId="{A4457599-038F-4344-8BB0-322A17F0174F}" srcId="{80A740DD-4893-4BE4-871B-AC6843206DAE}" destId="{1C098F8D-3B44-4C4E-8156-FFC2368A8390}" srcOrd="6" destOrd="0" parTransId="{7FC75A9C-6418-4CB2-A811-3C77FC267A9C}" sibTransId="{1F436C25-C701-4758-84EC-900FBC0D24ED}"/>
    <dgm:cxn modelId="{C96AB39C-A85A-4E50-A0C5-7F206913603B}" type="presOf" srcId="{B908F0A9-1997-4F8D-A09B-E5AF9758C2EF}" destId="{285F9202-6FF9-445C-825E-19EB3DC6DA66}" srcOrd="0" destOrd="5" presId="urn:microsoft.com/office/officeart/2005/8/layout/vList2"/>
    <dgm:cxn modelId="{B3475C9F-2007-4ED2-9AA9-97688B3CD558}" srcId="{80A740DD-4893-4BE4-871B-AC6843206DAE}" destId="{D1C9D7D2-59A9-4CA9-9D71-C3BFF9402E75}" srcOrd="1" destOrd="0" parTransId="{FF695CD8-D7A4-4556-9C9B-C699AA6E7B72}" sibTransId="{FF41674D-AB11-48E7-93F1-32EB75FE8221}"/>
    <dgm:cxn modelId="{606DB1A7-CC8E-40BA-90E3-9E75AFCFAE37}" type="presOf" srcId="{37C57155-44B2-448C-9B31-E0A3F1EC66BA}" destId="{285F9202-6FF9-445C-825E-19EB3DC6DA66}" srcOrd="0" destOrd="3" presId="urn:microsoft.com/office/officeart/2005/8/layout/vList2"/>
    <dgm:cxn modelId="{48FA44BC-6BCC-4FE9-AE07-C374D21D140F}" type="presOf" srcId="{823A75B9-2109-405F-B49B-1E5E20B30650}" destId="{285F9202-6FF9-445C-825E-19EB3DC6DA66}" srcOrd="0" destOrd="8" presId="urn:microsoft.com/office/officeart/2005/8/layout/vList2"/>
    <dgm:cxn modelId="{F7CD6EBE-12C8-4D25-BF38-7867CDC57606}" srcId="{80A740DD-4893-4BE4-871B-AC6843206DAE}" destId="{632BBB50-A13B-43A2-A834-81AF8A9F1015}" srcOrd="0" destOrd="0" parTransId="{924D2A53-2304-460C-9E6A-C1567147A847}" sibTransId="{FE61050D-3CF3-42E5-87F9-26213AEEC7B8}"/>
    <dgm:cxn modelId="{465FC6CF-FA48-4D9A-8BB7-533762B35CDC}" srcId="{80A740DD-4893-4BE4-871B-AC6843206DAE}" destId="{48D2FBEB-5C09-4E25-8285-805432960B81}" srcOrd="4" destOrd="0" parTransId="{73BF3152-2C37-43FB-96DC-0C9515B0CF07}" sibTransId="{8A1D9032-8F8C-4988-876D-E02240A065D1}"/>
    <dgm:cxn modelId="{C16FFAD4-06A4-4731-9DE7-E19E31E50D7B}" type="presOf" srcId="{0DE6710D-0C15-46EC-A137-D6AF39733C7D}" destId="{285F9202-6FF9-445C-825E-19EB3DC6DA66}" srcOrd="0" destOrd="9" presId="urn:microsoft.com/office/officeart/2005/8/layout/vList2"/>
    <dgm:cxn modelId="{9354B3EB-8CF0-495C-A459-88D710B30D68}" type="presOf" srcId="{75BCAF18-9AD1-489F-AD45-AEDEBF30B38C}" destId="{285F9202-6FF9-445C-825E-19EB3DC6DA66}" srcOrd="0" destOrd="7" presId="urn:microsoft.com/office/officeart/2005/8/layout/vList2"/>
    <dgm:cxn modelId="{AB1A95EE-B427-4A16-8BF4-F30F64D4F7ED}" srcId="{80A740DD-4893-4BE4-871B-AC6843206DAE}" destId="{4FA4582D-D047-4F90-8DA7-1610C3E1039E}" srcOrd="2" destOrd="0" parTransId="{39A0D2FA-C312-4F53-B5CC-5CD7AEE89FA7}" sibTransId="{7EDC0EA7-528B-4F0D-94D7-A889C0581BC1}"/>
    <dgm:cxn modelId="{717567EF-F1F3-4FC6-A030-AE4252694F8B}" type="presOf" srcId="{1C098F8D-3B44-4C4E-8156-FFC2368A8390}" destId="{285F9202-6FF9-445C-825E-19EB3DC6DA66}" srcOrd="0" destOrd="6" presId="urn:microsoft.com/office/officeart/2005/8/layout/vList2"/>
    <dgm:cxn modelId="{7F55AEF4-CDD1-4422-9A96-8B70E7484C8C}" type="presOf" srcId="{D1C9D7D2-59A9-4CA9-9D71-C3BFF9402E75}" destId="{285F9202-6FF9-445C-825E-19EB3DC6DA66}" srcOrd="0" destOrd="1" presId="urn:microsoft.com/office/officeart/2005/8/layout/vList2"/>
    <dgm:cxn modelId="{4CE47EFC-B9E3-4B35-A166-17D658491580}" type="presOf" srcId="{4FA4582D-D047-4F90-8DA7-1610C3E1039E}" destId="{285F9202-6FF9-445C-825E-19EB3DC6DA66}" srcOrd="0" destOrd="2" presId="urn:microsoft.com/office/officeart/2005/8/layout/vList2"/>
    <dgm:cxn modelId="{F16FFAF4-E7C0-47F8-8EBE-35747AAD05DF}" type="presParOf" srcId="{21FC92AD-DD70-4451-AA6B-12EB32B6BC43}" destId="{C10761D3-493A-4422-9DBD-BF8851D08EFD}" srcOrd="0" destOrd="0" presId="urn:microsoft.com/office/officeart/2005/8/layout/vList2"/>
    <dgm:cxn modelId="{0A48EE94-BCBA-4BF2-80E5-A63A6253FD72}" type="presParOf" srcId="{21FC92AD-DD70-4451-AA6B-12EB32B6BC43}" destId="{285F9202-6FF9-445C-825E-19EB3DC6DA66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6F03DC9-080A-41A6-8D71-83819E540ECE}" type="doc">
      <dgm:prSet loTypeId="urn:microsoft.com/office/officeart/2005/8/layout/vList2" loCatId="list" qsTypeId="urn:microsoft.com/office/officeart/2005/8/quickstyle/simple4" qsCatId="simple" csTypeId="urn:microsoft.com/office/officeart/2005/8/colors/accent4_2" csCatId="accent4" phldr="1"/>
      <dgm:spPr/>
      <dgm:t>
        <a:bodyPr/>
        <a:lstStyle/>
        <a:p>
          <a:endParaRPr lang="hu-HU"/>
        </a:p>
      </dgm:t>
    </dgm:pt>
    <dgm:pt modelId="{899244BC-6183-4E52-BFC8-E33509742E0D}">
      <dgm:prSet phldrT="[Szöveg]"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hu-H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4. Prioritás - Infrastrukturális beruházások a gyarapodó tudástőke érdekében </a:t>
          </a:r>
        </a:p>
      </dgm:t>
    </dgm:pt>
    <dgm:pt modelId="{74C163E3-6FA1-4A95-91A0-BB53556A8FBE}" type="parTrans" cxnId="{1E0D82AE-318C-4F15-86A5-D54790838851}">
      <dgm:prSet/>
      <dgm:spPr/>
      <dgm:t>
        <a:bodyPr/>
        <a:lstStyle/>
        <a:p>
          <a:endParaRPr lang="hu-HU"/>
        </a:p>
      </dgm:t>
    </dgm:pt>
    <dgm:pt modelId="{8FED7040-A8DC-426E-A6B8-1AA41F9014E5}" type="sibTrans" cxnId="{1E0D82AE-318C-4F15-86A5-D54790838851}">
      <dgm:prSet/>
      <dgm:spPr/>
      <dgm:t>
        <a:bodyPr/>
        <a:lstStyle/>
        <a:p>
          <a:endParaRPr lang="hu-HU"/>
        </a:p>
      </dgm:t>
    </dgm:pt>
    <dgm:pt modelId="{4DCA4DD4-EE60-4111-9E7D-EA8B1B2B0781}">
      <dgm:prSet phldrT="[Szöveg]" custT="1"/>
      <dgm:spPr/>
      <dgm:t>
        <a:bodyPr/>
        <a:lstStyle/>
        <a:p>
          <a:pPr algn="just"/>
          <a:r>
            <a:rPr lang="hu-HU" sz="2100" dirty="0">
              <a:latin typeface="Times New Roman" panose="02020603050405020304" pitchFamily="18" charset="0"/>
              <a:cs typeface="Times New Roman" panose="02020603050405020304" pitchFamily="18" charset="0"/>
            </a:rPr>
            <a:t>4.1 Minőségi közneveléshez és oktatáshoz való hozzáférés infrastrukturális feltételeinek megteremtése</a:t>
          </a:r>
        </a:p>
      </dgm:t>
    </dgm:pt>
    <dgm:pt modelId="{2014C0A4-C0E4-4BEC-A096-A345A10F7F95}" type="parTrans" cxnId="{C643EEFF-5028-4C0D-9150-63227724D7B7}">
      <dgm:prSet/>
      <dgm:spPr/>
      <dgm:t>
        <a:bodyPr/>
        <a:lstStyle/>
        <a:p>
          <a:endParaRPr lang="hu-HU"/>
        </a:p>
      </dgm:t>
    </dgm:pt>
    <dgm:pt modelId="{D3FAE64E-2E0D-41B4-A860-89ED17B00616}" type="sibTrans" cxnId="{C643EEFF-5028-4C0D-9150-63227724D7B7}">
      <dgm:prSet/>
      <dgm:spPr/>
      <dgm:t>
        <a:bodyPr/>
        <a:lstStyle/>
        <a:p>
          <a:endParaRPr lang="hu-HU"/>
        </a:p>
      </dgm:t>
    </dgm:pt>
    <dgm:pt modelId="{A8263D67-EF88-4659-93BC-ED2EEEC92DB6}">
      <dgm:prSet phldrT="[Szöveg]" custT="1"/>
      <dgm:spPr/>
      <dgm:t>
        <a:bodyPr/>
        <a:lstStyle/>
        <a:p>
          <a:pPr algn="just"/>
          <a:r>
            <a:rPr lang="hu-HU" sz="2100" dirty="0">
              <a:latin typeface="Times New Roman" panose="02020603050405020304" pitchFamily="18" charset="0"/>
              <a:cs typeface="Times New Roman" panose="02020603050405020304" pitchFamily="18" charset="0"/>
            </a:rPr>
            <a:t>4.2 Minőségi felsőoktatás infrastrukturális feltételeinek megteremtése</a:t>
          </a:r>
        </a:p>
      </dgm:t>
    </dgm:pt>
    <dgm:pt modelId="{7A8B4248-1164-45ED-B67E-E4E9BEBBE193}" type="parTrans" cxnId="{DD5C8085-32AF-447E-98B9-16B2B5A52198}">
      <dgm:prSet/>
      <dgm:spPr/>
      <dgm:t>
        <a:bodyPr/>
        <a:lstStyle/>
        <a:p>
          <a:endParaRPr lang="hu-HU"/>
        </a:p>
      </dgm:t>
    </dgm:pt>
    <dgm:pt modelId="{E2F54F87-4579-482F-894F-5CD4891BBE3A}" type="sibTrans" cxnId="{DD5C8085-32AF-447E-98B9-16B2B5A52198}">
      <dgm:prSet/>
      <dgm:spPr/>
      <dgm:t>
        <a:bodyPr/>
        <a:lstStyle/>
        <a:p>
          <a:endParaRPr lang="hu-HU"/>
        </a:p>
      </dgm:t>
    </dgm:pt>
    <dgm:pt modelId="{21FC92AD-DD70-4451-AA6B-12EB32B6BC43}" type="pres">
      <dgm:prSet presAssocID="{D6F03DC9-080A-41A6-8D71-83819E540ECE}" presName="linear" presStyleCnt="0">
        <dgm:presLayoutVars>
          <dgm:animLvl val="lvl"/>
          <dgm:resizeHandles val="exact"/>
        </dgm:presLayoutVars>
      </dgm:prSet>
      <dgm:spPr/>
    </dgm:pt>
    <dgm:pt modelId="{388ABA7D-6B03-435C-B76F-927EC8B89834}" type="pres">
      <dgm:prSet presAssocID="{899244BC-6183-4E52-BFC8-E33509742E0D}" presName="parentText" presStyleLbl="node1" presStyleIdx="0" presStyleCnt="1" custFlipVert="0" custScaleY="72740" custLinFactY="-26972" custLinFactNeighborY="-100000">
        <dgm:presLayoutVars>
          <dgm:chMax val="0"/>
          <dgm:bulletEnabled val="1"/>
        </dgm:presLayoutVars>
      </dgm:prSet>
      <dgm:spPr/>
    </dgm:pt>
    <dgm:pt modelId="{A3CB6C0C-6D8E-45CD-BD62-3626370090CD}" type="pres">
      <dgm:prSet presAssocID="{899244BC-6183-4E52-BFC8-E33509742E0D}" presName="childText" presStyleLbl="revTx" presStyleIdx="0" presStyleCnt="1" custLinFactNeighborY="-61341">
        <dgm:presLayoutVars>
          <dgm:bulletEnabled val="1"/>
        </dgm:presLayoutVars>
      </dgm:prSet>
      <dgm:spPr/>
    </dgm:pt>
  </dgm:ptLst>
  <dgm:cxnLst>
    <dgm:cxn modelId="{89E1451F-C893-4C9B-957B-3BA59EC3242B}" type="presOf" srcId="{D6F03DC9-080A-41A6-8D71-83819E540ECE}" destId="{21FC92AD-DD70-4451-AA6B-12EB32B6BC43}" srcOrd="0" destOrd="0" presId="urn:microsoft.com/office/officeart/2005/8/layout/vList2"/>
    <dgm:cxn modelId="{47307361-6061-4D3B-980D-3A99DBF2B08E}" type="presOf" srcId="{899244BC-6183-4E52-BFC8-E33509742E0D}" destId="{388ABA7D-6B03-435C-B76F-927EC8B89834}" srcOrd="0" destOrd="0" presId="urn:microsoft.com/office/officeart/2005/8/layout/vList2"/>
    <dgm:cxn modelId="{32783F4E-CFAF-4315-851C-3FE495972FCB}" type="presOf" srcId="{4DCA4DD4-EE60-4111-9E7D-EA8B1B2B0781}" destId="{A3CB6C0C-6D8E-45CD-BD62-3626370090CD}" srcOrd="0" destOrd="0" presId="urn:microsoft.com/office/officeart/2005/8/layout/vList2"/>
    <dgm:cxn modelId="{DD5C8085-32AF-447E-98B9-16B2B5A52198}" srcId="{899244BC-6183-4E52-BFC8-E33509742E0D}" destId="{A8263D67-EF88-4659-93BC-ED2EEEC92DB6}" srcOrd="1" destOrd="0" parTransId="{7A8B4248-1164-45ED-B67E-E4E9BEBBE193}" sibTransId="{E2F54F87-4579-482F-894F-5CD4891BBE3A}"/>
    <dgm:cxn modelId="{7FA5DD8A-27DD-425E-A659-B5A82DBB4F3B}" type="presOf" srcId="{A8263D67-EF88-4659-93BC-ED2EEEC92DB6}" destId="{A3CB6C0C-6D8E-45CD-BD62-3626370090CD}" srcOrd="0" destOrd="1" presId="urn:microsoft.com/office/officeart/2005/8/layout/vList2"/>
    <dgm:cxn modelId="{1E0D82AE-318C-4F15-86A5-D54790838851}" srcId="{D6F03DC9-080A-41A6-8D71-83819E540ECE}" destId="{899244BC-6183-4E52-BFC8-E33509742E0D}" srcOrd="0" destOrd="0" parTransId="{74C163E3-6FA1-4A95-91A0-BB53556A8FBE}" sibTransId="{8FED7040-A8DC-426E-A6B8-1AA41F9014E5}"/>
    <dgm:cxn modelId="{C643EEFF-5028-4C0D-9150-63227724D7B7}" srcId="{899244BC-6183-4E52-BFC8-E33509742E0D}" destId="{4DCA4DD4-EE60-4111-9E7D-EA8B1B2B0781}" srcOrd="0" destOrd="0" parTransId="{2014C0A4-C0E4-4BEC-A096-A345A10F7F95}" sibTransId="{D3FAE64E-2E0D-41B4-A860-89ED17B00616}"/>
    <dgm:cxn modelId="{E7EE8C75-2173-4CB9-9025-D11A2F0411F0}" type="presParOf" srcId="{21FC92AD-DD70-4451-AA6B-12EB32B6BC43}" destId="{388ABA7D-6B03-435C-B76F-927EC8B89834}" srcOrd="0" destOrd="0" presId="urn:microsoft.com/office/officeart/2005/8/layout/vList2"/>
    <dgm:cxn modelId="{269658D1-AD57-4DF2-9260-B80D5FC1993C}" type="presParOf" srcId="{21FC92AD-DD70-4451-AA6B-12EB32B6BC43}" destId="{A3CB6C0C-6D8E-45CD-BD62-3626370090CD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0761D3-493A-4422-9DBD-BF8851D08EFD}">
      <dsp:nvSpPr>
        <dsp:cNvPr id="0" name=""/>
        <dsp:cNvSpPr/>
      </dsp:nvSpPr>
      <dsp:spPr>
        <a:xfrm>
          <a:off x="0" y="1216"/>
          <a:ext cx="8424936" cy="861827"/>
        </a:xfrm>
        <a:prstGeom prst="roundRect">
          <a:avLst/>
        </a:prstGeom>
        <a:solidFill>
          <a:schemeClr val="accent4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3.Prioritás - Gyarapodó tudástőke</a:t>
          </a:r>
        </a:p>
      </dsp:txBody>
      <dsp:txXfrm>
        <a:off x="42071" y="43287"/>
        <a:ext cx="8340794" cy="777685"/>
      </dsp:txXfrm>
    </dsp:sp>
    <dsp:sp modelId="{285F9202-6FF9-445C-825E-19EB3DC6DA66}">
      <dsp:nvSpPr>
        <dsp:cNvPr id="0" name=""/>
        <dsp:cNvSpPr/>
      </dsp:nvSpPr>
      <dsp:spPr>
        <a:xfrm>
          <a:off x="0" y="5959"/>
          <a:ext cx="8424936" cy="41008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7492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hu-H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hu-H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hu-H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just" defTabSz="93345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hu-HU" sz="2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3.1 A végzettség nélküli </a:t>
          </a:r>
          <a:r>
            <a:rPr lang="hu-HU" sz="21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iskolaelhagyás csökkentése</a:t>
          </a:r>
          <a:r>
            <a:rPr lang="hu-HU" sz="2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a köznevelés hátránykompenzációs képességének növelése</a:t>
          </a:r>
        </a:p>
        <a:p>
          <a:pPr marL="228600" lvl="1" indent="-228600" algn="just" defTabSz="93345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hu-HU" sz="2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3.2 </a:t>
          </a:r>
          <a:r>
            <a:rPr lang="hu-HU" sz="21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 minőségi oktatás</a:t>
          </a:r>
          <a:r>
            <a:rPr lang="hu-HU" sz="2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hoz, neveléshez és képzéshez való hozzáférés biztosítása</a:t>
          </a:r>
        </a:p>
        <a:p>
          <a:pPr marL="228600" lvl="1" indent="-228600" algn="just" defTabSz="93345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hu-HU" sz="2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3.3 A neveléshez és képzéshez való hozzáférés biztosítása a nem formális és informális tanulási formákon keresztül informális tanulási alkalmakkal</a:t>
          </a:r>
        </a:p>
        <a:p>
          <a:pPr marL="228600" lvl="1" indent="-228600" algn="just" defTabSz="93345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hu-HU" sz="2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3.4 A felsőfokúnak megfelelő szintű oktatás minőségének és hozzáférhetőségének együttes javítása</a:t>
          </a:r>
        </a:p>
        <a:p>
          <a:pPr marL="228600" lvl="1" indent="-228600" algn="just" defTabSz="93345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hu-HU" sz="2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3.5 A munkaerő-piaci kompetenciák javítása a felsőoktatási rendszerben</a:t>
          </a:r>
        </a:p>
        <a:p>
          <a:pPr marL="228600" lvl="1" indent="-228600" algn="just" defTabSz="93345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hu-HU" sz="2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3.6 Kutatás, innováció és intelligens szakosodás növelése a felsőfokú oktatási rendszer fejlesztésén és kapcsolódó humánerőforrás fejlesztéseken keresztül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hu-H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5959"/>
        <a:ext cx="8424936" cy="41008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8ABA7D-6B03-435C-B76F-927EC8B89834}">
      <dsp:nvSpPr>
        <dsp:cNvPr id="0" name=""/>
        <dsp:cNvSpPr/>
      </dsp:nvSpPr>
      <dsp:spPr>
        <a:xfrm>
          <a:off x="0" y="0"/>
          <a:ext cx="8191152" cy="912759"/>
        </a:xfrm>
        <a:prstGeom prst="roundRect">
          <a:avLst/>
        </a:prstGeom>
        <a:solidFill>
          <a:schemeClr val="accent4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4. Prioritás - Infrastrukturális beruházások a gyarapodó tudástőke érdekében </a:t>
          </a:r>
        </a:p>
      </dsp:txBody>
      <dsp:txXfrm>
        <a:off x="44557" y="44557"/>
        <a:ext cx="8102038" cy="823645"/>
      </dsp:txXfrm>
    </dsp:sp>
    <dsp:sp modelId="{A3CB6C0C-6D8E-45CD-BD62-3626370090CD}">
      <dsp:nvSpPr>
        <dsp:cNvPr id="0" name=""/>
        <dsp:cNvSpPr/>
      </dsp:nvSpPr>
      <dsp:spPr>
        <a:xfrm>
          <a:off x="0" y="1557885"/>
          <a:ext cx="8191152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0069" tIns="26670" rIns="149352" bIns="26670" numCol="1" spcCol="1270" anchor="t" anchorCtr="0">
          <a:noAutofit/>
        </a:bodyPr>
        <a:lstStyle/>
        <a:p>
          <a:pPr marL="228600" lvl="1" indent="-228600" algn="just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hu-HU" sz="2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4.1 Minőségi közneveléshez és oktatáshoz való hozzáférés infrastrukturális feltételeinek megteremtése</a:t>
          </a:r>
        </a:p>
        <a:p>
          <a:pPr marL="228600" lvl="1" indent="-228600" algn="just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hu-HU" sz="2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4.2 Minőségi felsőoktatás infrastrukturális feltételeinek megteremtése</a:t>
          </a:r>
        </a:p>
      </dsp:txBody>
      <dsp:txXfrm>
        <a:off x="0" y="1557885"/>
        <a:ext cx="8191152" cy="1076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D2213C-C572-4176-8139-7E7C23EC710A}" type="datetimeFigureOut">
              <a:rPr lang="hu-HU" smtClean="0"/>
              <a:t>2017. 04. 08.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0A5153-3627-4415-8B0C-AAEEACF2982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4905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Az internetről és a digitális fejlesztésekről szóló nemzeti konzultáció (</a:t>
            </a:r>
            <a:r>
              <a:rPr lang="hu-HU" dirty="0" err="1"/>
              <a:t>InternetKon</a:t>
            </a:r>
            <a:r>
              <a:rPr lang="hu-HU" dirty="0"/>
              <a:t>) eredményei alapján a Kormány által végrehajtandó Digitális Jólét Programról szóló 2012/2015.</a:t>
            </a:r>
            <a:r>
              <a:rPr lang="hu-HU" baseline="0" dirty="0"/>
              <a:t> (XII. 29.) Korm. határozata alapján </a:t>
            </a:r>
            <a:r>
              <a:rPr lang="hu-HU" dirty="0"/>
              <a:t>Magyarország</a:t>
            </a:r>
            <a:r>
              <a:rPr lang="hu-HU" baseline="0" dirty="0"/>
              <a:t> Kormánya 2016. október 13-án az 1536/2016. (X. 13.) Korm. határozatot hozta a köznevelési, a szakképzési, a felsőoktatási és a felnőttképzési rendszer digitális átalakításáról és Magyarország Digitális Oktatási Stratégiájáról (a továbbiakban: DOS).</a:t>
            </a:r>
          </a:p>
          <a:p>
            <a:r>
              <a:rPr lang="hu-HU" baseline="0" dirty="0"/>
              <a:t>A DOS bemutatja az elvégzett helyzetelemzést, a területhez kapcsolódó jövőképet, stratégiai célokat és a célok eléréséhez használt eszközrendszert a köznevelési, a szakképzési, a felsőoktatási és a felnőttképzési rendszer digitális átalakításával kapcsolatosan.</a:t>
            </a:r>
          </a:p>
          <a:p>
            <a:r>
              <a:rPr lang="hu-HU" baseline="0" dirty="0"/>
              <a:t>Az előadás célja a köznevelési rendszer digitális átállását támogató programok rövid ismertetése, az azokkal összefüggő ágazati koncepciók, elvárások bemutatása.</a:t>
            </a:r>
          </a:p>
          <a:p>
            <a:endParaRPr lang="hu-HU" baseline="0" dirty="0"/>
          </a:p>
          <a:p>
            <a:r>
              <a:rPr lang="hu-HU" baseline="0" dirty="0"/>
              <a:t>A digitális kompetenciák olyan kulcskompetenciák, amelyekre mindenkinek az élet minden területén szüksége van, de különösen az oktatásban és a munka világában. A gyermekek és a tanulók digitális kompetenciáinak fejlesztése a köznevelés kiemelt feladata.</a:t>
            </a:r>
          </a:p>
          <a:p>
            <a:r>
              <a:rPr lang="hu-HU" baseline="0" dirty="0"/>
              <a:t>Elmondható, hogy a hazai köznevelés jelenleg nincs készen arra, hogy ezt az elvárást teljesítse:</a:t>
            </a:r>
          </a:p>
          <a:p>
            <a:pPr marL="171450" indent="-171450">
              <a:buFontTx/>
              <a:buChar char="-"/>
            </a:pPr>
            <a:r>
              <a:rPr lang="hu-HU" baseline="0" dirty="0"/>
              <a:t>a pedagógusok egy része sem rendelkezik azokkal az ismeretekkel, amelyeket a köznevelésből kikerülőktől elvárunk, de </a:t>
            </a:r>
          </a:p>
          <a:p>
            <a:pPr marL="171450" indent="-171450">
              <a:buFontTx/>
              <a:buChar char="-"/>
            </a:pPr>
            <a:r>
              <a:rPr lang="hu-HU" baseline="0" dirty="0"/>
              <a:t>azokkal a készségekkel pedig főleg nem, amelyekkel ezeket az ismereteket a tanulóknak átadhatják;</a:t>
            </a:r>
          </a:p>
          <a:p>
            <a:pPr marL="171450" indent="-171450">
              <a:buFontTx/>
              <a:buChar char="-"/>
            </a:pPr>
            <a:r>
              <a:rPr lang="hu-HU" baseline="0" dirty="0"/>
              <a:t>a köznevelési intézmények nagy részén nincs megfelelő infrastruktúra: korszerű számítógép, elég nagy sebességű internetkapcsolat.</a:t>
            </a:r>
          </a:p>
          <a:p>
            <a:pPr marL="171450" indent="-171450">
              <a:buFontTx/>
              <a:buChar char="-"/>
            </a:pPr>
            <a:endParaRPr lang="hu-HU" baseline="0" dirty="0"/>
          </a:p>
          <a:p>
            <a:pPr marL="0" indent="0">
              <a:buFontTx/>
              <a:buNone/>
            </a:pPr>
            <a:r>
              <a:rPr lang="hu-HU" baseline="0" dirty="0"/>
              <a:t>A digitális szövegértés fejlesztése egy nem eléggé hangsúlyos területe az iskolai tudásátadásnak. A pedagógusok kevéssé használják az </a:t>
            </a:r>
            <a:r>
              <a:rPr lang="hu-HU" baseline="0" dirty="0" err="1"/>
              <a:t>IKT-eszközöket</a:t>
            </a:r>
            <a:r>
              <a:rPr lang="hu-HU" baseline="0" dirty="0"/>
              <a:t>, a modern technológiákat, nem ismerik az ezekben rejlő módszertani lehetőségeket. Az ilyen irányú tevékenységek jellemzően szórványosan fordulnak elő, központi támogatottság nélkül.</a:t>
            </a:r>
          </a:p>
          <a:p>
            <a:pPr marL="0" indent="0">
              <a:buFontTx/>
              <a:buNone/>
            </a:pPr>
            <a:endParaRPr lang="hu-HU" baseline="0" dirty="0"/>
          </a:p>
          <a:p>
            <a:pPr marL="0" indent="0">
              <a:buFontTx/>
              <a:buNone/>
            </a:pPr>
            <a:r>
              <a:rPr lang="hu-HU" baseline="0" dirty="0"/>
              <a:t>A tartalmi-tantervi szabályozók tartalmazzák a digitális kompetencia fejlesztésének szükségességét, de nem állnak rendelkezésre a tanítást, tanulást segítő irányelvek, tananyagok, módszertani leírások.</a:t>
            </a:r>
          </a:p>
          <a:p>
            <a:pPr marL="0" indent="0">
              <a:buFontTx/>
              <a:buNone/>
            </a:pPr>
            <a:endParaRPr lang="hu-HU" baseline="0" dirty="0"/>
          </a:p>
          <a:p>
            <a:pPr marL="0" indent="0">
              <a:buFontTx/>
              <a:buNone/>
            </a:pPr>
            <a:r>
              <a:rPr lang="hu-HU" baseline="0" dirty="0"/>
              <a:t>Az infrastrukturális és módszertani hiányosságok okán a következő problémák azonosíthatók a közneveléssel kapcsolatban:</a:t>
            </a:r>
          </a:p>
          <a:p>
            <a:pPr marL="171450" indent="-171450">
              <a:buFontTx/>
              <a:buChar char="-"/>
            </a:pPr>
            <a:r>
              <a:rPr lang="hu-HU" baseline="0" dirty="0"/>
              <a:t>nem a valós </a:t>
            </a:r>
            <a:r>
              <a:rPr lang="hu-HU" baseline="0" dirty="0" err="1"/>
              <a:t>munkaerőpiaci</a:t>
            </a:r>
            <a:r>
              <a:rPr lang="hu-HU" baseline="0" dirty="0"/>
              <a:t> igényekre készít fel;</a:t>
            </a:r>
          </a:p>
          <a:p>
            <a:pPr marL="171450" indent="-171450">
              <a:buFontTx/>
              <a:buChar char="-"/>
            </a:pPr>
            <a:r>
              <a:rPr lang="hu-HU" baseline="0" dirty="0"/>
              <a:t>kevésbé képes lekötni a tanulók figyelmét;</a:t>
            </a:r>
          </a:p>
          <a:p>
            <a:pPr marL="171450" indent="-171450">
              <a:buFontTx/>
              <a:buChar char="-"/>
            </a:pPr>
            <a:r>
              <a:rPr lang="hu-HU" baseline="0" dirty="0"/>
              <a:t>nem biztosít a tanulási folyamatba ágyazott visszajelzési lehetőségeket;</a:t>
            </a:r>
          </a:p>
          <a:p>
            <a:pPr marL="171450" indent="-171450">
              <a:buFontTx/>
              <a:buChar char="-"/>
            </a:pPr>
            <a:r>
              <a:rPr lang="hu-HU" baseline="0" dirty="0"/>
              <a:t>nem képes naprakészen követni a tudományos eredményeket;</a:t>
            </a:r>
          </a:p>
          <a:p>
            <a:pPr marL="171450" indent="-171450">
              <a:buFontTx/>
              <a:buChar char="-"/>
            </a:pPr>
            <a:r>
              <a:rPr lang="hu-HU" baseline="0" dirty="0"/>
              <a:t>manuális adminisztrációs terhet ró a pedagógusokra és az adminisztrációs személyzetre.</a:t>
            </a:r>
          </a:p>
          <a:p>
            <a:pPr marL="0" indent="0">
              <a:buFontTx/>
              <a:buNone/>
            </a:pPr>
            <a:endParaRPr lang="hu-HU" baseline="0" dirty="0"/>
          </a:p>
          <a:p>
            <a:pPr marL="0" indent="0">
              <a:buFontTx/>
              <a:buNone/>
            </a:pPr>
            <a:r>
              <a:rPr lang="hu-HU" baseline="0" dirty="0"/>
              <a:t>A helyzetelemzés során a következő szempontok szerint végeztek vizsgálatokat:</a:t>
            </a:r>
          </a:p>
          <a:p>
            <a:pPr marL="171450" indent="-171450">
              <a:buFontTx/>
              <a:buChar char="-"/>
            </a:pPr>
            <a:r>
              <a:rPr lang="hu-HU" baseline="0" dirty="0"/>
              <a:t>Infrastruktúra</a:t>
            </a:r>
          </a:p>
          <a:p>
            <a:pPr marL="171450" indent="-171450">
              <a:buFontTx/>
              <a:buChar char="-"/>
            </a:pPr>
            <a:r>
              <a:rPr lang="hu-HU" baseline="0" dirty="0"/>
              <a:t>pedagógusok digitális felkészültsége;</a:t>
            </a:r>
          </a:p>
          <a:p>
            <a:pPr marL="171450" indent="-171450">
              <a:buFontTx/>
              <a:buChar char="-"/>
            </a:pPr>
            <a:r>
              <a:rPr lang="hu-HU" baseline="0" dirty="0"/>
              <a:t>digitális tartalmak a tanítási, tanulási folyamatban.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A5153-3627-4415-8B0C-AAEEACF29825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97448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Célja: </a:t>
            </a:r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pedagógusok </a:t>
            </a:r>
            <a:r>
              <a:rPr lang="hu-H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módszertani felkészítése </a:t>
            </a:r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végzettség nélküli iskolaelhagyás hatékony kezelése és megelőzése érdekében - KOALA</a:t>
            </a:r>
          </a:p>
          <a:p>
            <a:pPr eaLnBrk="1" hangingPunct="1"/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8CFFB36-FAF9-4B6F-8E7F-9A7524756696}" type="slidenum">
              <a:rPr lang="hu-HU" smtClean="0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hu-H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0031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Cél: az iskolák társadalmi, gazdasági és munkaerő-piaci elvárásokhoz való alkalmazkodásának segítése, a képzési színvonal minőségének javítása. A tartalmi szabályozók felülvizsgálata, megújítása, a jelenlegi országos pedagógiai mérési rendszer, 2012-ben elindult kísérleti</a:t>
            </a:r>
            <a:r>
              <a:rPr lang="hu-HU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tankönyvfejlesztés befejezése a 2016/2017. tanévben a </a:t>
            </a:r>
            <a:r>
              <a:rPr lang="hu-H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4., 8. és 12. évfolyamok tankönyveinek a kipróbálási folyamatával,</a:t>
            </a:r>
            <a:r>
              <a:rPr lang="hu-HU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majd a tankönyvek kijavításával; digitális tartalomfejlesztés, valamint az új </a:t>
            </a:r>
            <a:r>
              <a:rPr lang="hu-HU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Nat</a:t>
            </a:r>
            <a:r>
              <a:rPr lang="hu-HU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szerinti taneszköz és tartalomfejlesztés valósul meg. </a:t>
            </a:r>
            <a:endParaRPr lang="hu-H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A5153-3627-4415-8B0C-AAEEACF29825}" type="slidenum">
              <a:rPr lang="hu-HU" smtClean="0"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90525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Cél: a korszerű informatikai infrastruktúra biztosítása a pedagógiai célok elérése érdekében, az</a:t>
            </a:r>
            <a:r>
              <a:rPr lang="hu-HU" baseline="0" dirty="0"/>
              <a:t> IKT eszközhasználat mértékének növelése a tanórákon, a </a:t>
            </a:r>
            <a:r>
              <a:rPr lang="hu-HU" dirty="0"/>
              <a:t>pedagógusok és tanulók IKT</a:t>
            </a:r>
            <a:r>
              <a:rPr lang="hu-HU" baseline="0" dirty="0"/>
              <a:t> kompetencia fejlesztése, Cél az intézmények internet ellátottságának biztosításán túlmenően az intézmények belső internet hálózati rendszerének fejlesztése, </a:t>
            </a:r>
            <a:r>
              <a:rPr lang="hu-HU" baseline="0" dirty="0" err="1"/>
              <a:t>wifi</a:t>
            </a:r>
            <a:r>
              <a:rPr lang="hu-HU" baseline="0" dirty="0"/>
              <a:t> lefedettség biztosítása az intézményekben, osztálytermekben, szaktantermekben.</a:t>
            </a:r>
          </a:p>
          <a:p>
            <a:r>
              <a:rPr lang="hu-HU" baseline="0" dirty="0"/>
              <a:t>pilot programok keretében hazai és nemzetközi jó gyakorlatok elterjesztése történik meg piaci szereplők együttműködésével pl. programozható robotokat, 3D nyomtatót kapnak az iskolák.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A5153-3627-4415-8B0C-AAEEACF29825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96204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539750"/>
            <a:ext cx="3429000" cy="232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Egyenes összekötő 4"/>
          <p:cNvCxnSpPr/>
          <p:nvPr userDrawn="1"/>
        </p:nvCxnSpPr>
        <p:spPr>
          <a:xfrm>
            <a:off x="360363" y="3060700"/>
            <a:ext cx="8423275" cy="0"/>
          </a:xfrm>
          <a:prstGeom prst="line">
            <a:avLst/>
          </a:prstGeom>
          <a:ln w="12700">
            <a:solidFill>
              <a:srgbClr val="B787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Egyenes összekötő 5"/>
          <p:cNvCxnSpPr/>
          <p:nvPr userDrawn="1"/>
        </p:nvCxnSpPr>
        <p:spPr>
          <a:xfrm>
            <a:off x="360363" y="6156325"/>
            <a:ext cx="8423275" cy="0"/>
          </a:xfrm>
          <a:prstGeom prst="line">
            <a:avLst/>
          </a:prstGeom>
          <a:ln w="12700">
            <a:solidFill>
              <a:srgbClr val="B787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43000" y="2160000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43000" y="4644000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7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747EF-A736-4E78-9ADE-A33BE8605361}" type="datetime1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2017. 04. 08.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7E737-D912-4146-92E7-E885A1824904}" type="slidenum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224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29BBAA-6656-4CD2-91C2-8A516D4A19AB}" type="datetime1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2017. 04. 08.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9E732-949D-435D-B994-DCF92E857B88}" type="slidenum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942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A350E-E55D-4423-AD47-29EB216D1418}" type="datetime1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2017. 04. 08.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75256-2E32-4F64-A64D-0BA0654B4192}" type="slidenum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0678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első 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1910" y="1285860"/>
            <a:ext cx="3471858" cy="857256"/>
          </a:xfrm>
        </p:spPr>
        <p:txBody>
          <a:bodyPr anchor="t">
            <a:normAutofit/>
          </a:bodyPr>
          <a:lstStyle>
            <a:lvl1pPr algn="l">
              <a:defRPr sz="1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4"/>
          </p:nvPr>
        </p:nvSpPr>
        <p:spPr bwMode="auto">
          <a:xfrm>
            <a:off x="3663561" y="2214554"/>
            <a:ext cx="4714908" cy="400052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10" name="Tartalom helye 2"/>
          <p:cNvSpPr>
            <a:spLocks noGrp="1"/>
          </p:cNvSpPr>
          <p:nvPr>
            <p:ph idx="13"/>
          </p:nvPr>
        </p:nvSpPr>
        <p:spPr>
          <a:xfrm>
            <a:off x="908566" y="1376038"/>
            <a:ext cx="2651379" cy="4802819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1A238DDF-D347-415C-A923-90B06D5EA33D}" type="datetimeFigureOut">
              <a:rPr lang="hu-HU"/>
              <a:pPr>
                <a:defRPr/>
              </a:pPr>
              <a:t>2017. 04. 08.</a:t>
            </a:fld>
            <a:endParaRPr lang="hu-H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8212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52F42-7390-4FAD-83CA-4D280E117048}" type="datetime1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2017. 04. 08.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18024-DA47-4D70-8F1B-1A0BEB5532FC}" type="slidenum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072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438" y="1439863"/>
            <a:ext cx="2143125" cy="145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Egyenes összekötő 4"/>
          <p:cNvCxnSpPr/>
          <p:nvPr userDrawn="1"/>
        </p:nvCxnSpPr>
        <p:spPr>
          <a:xfrm>
            <a:off x="360363" y="3060700"/>
            <a:ext cx="8423275" cy="0"/>
          </a:xfrm>
          <a:prstGeom prst="line">
            <a:avLst/>
          </a:prstGeom>
          <a:ln w="12700">
            <a:solidFill>
              <a:srgbClr val="B787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Egyenes összekötő 5"/>
          <p:cNvCxnSpPr/>
          <p:nvPr userDrawn="1"/>
        </p:nvCxnSpPr>
        <p:spPr>
          <a:xfrm>
            <a:off x="360363" y="6156325"/>
            <a:ext cx="8423275" cy="0"/>
          </a:xfrm>
          <a:prstGeom prst="line">
            <a:avLst/>
          </a:prstGeom>
          <a:ln w="12700">
            <a:solidFill>
              <a:srgbClr val="B787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7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9DA37-CC23-40C6-B0DE-3ED39745C1A7}" type="datetime1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2017. 04. 08.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9268A-9B5A-436F-BB5F-0E6AE351EA34}" type="slidenum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040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FECF6-6459-42B5-AA75-A56BC56FDA78}" type="datetime1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2017. 04. 08.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4D81E-CC2B-4C5F-A561-869D1DAB060B}" type="slidenum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211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92F6B-F4B6-41E3-B0EF-4801F3AD837D}" type="datetime1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2017. 04. 08.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E27EC-F48E-4009-9F33-C98625EEA81D}" type="slidenum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515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283E3-2CA1-4215-9E81-A54E3E1C3822}" type="datetime1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2017. 04. 08.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188512-E522-4268-844F-CA7CB1606FEB}" type="slidenum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346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06F2C-A997-481D-97AE-5812DB8D96D6}" type="datetime1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2017. 04. 08.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7D444-0ADC-4261-8FBA-7BB19E2BD3AB}" type="slidenum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2440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EB306-CFD2-4F4A-BC70-08529B573CBC}" type="datetime1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2017. 04. 08.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C5458-93D1-4D76-8A00-2B038832A864}" type="slidenum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122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86747-A51C-4512-A236-C85C78B73BF0}" type="datetime1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2017. 04. 08.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8B4EF-9CE1-4FCA-B963-7EEC3ADDF52C}" type="slidenum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585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Egyenes összekötő 8"/>
          <p:cNvCxnSpPr/>
          <p:nvPr/>
        </p:nvCxnSpPr>
        <p:spPr>
          <a:xfrm>
            <a:off x="360363" y="1152525"/>
            <a:ext cx="8423275" cy="0"/>
          </a:xfrm>
          <a:prstGeom prst="line">
            <a:avLst/>
          </a:prstGeom>
          <a:ln w="12700">
            <a:solidFill>
              <a:srgbClr val="B787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10"/>
          <p:cNvCxnSpPr/>
          <p:nvPr/>
        </p:nvCxnSpPr>
        <p:spPr>
          <a:xfrm>
            <a:off x="360363" y="6443663"/>
            <a:ext cx="8423275" cy="0"/>
          </a:xfrm>
          <a:prstGeom prst="line">
            <a:avLst/>
          </a:prstGeom>
          <a:ln w="12700">
            <a:solidFill>
              <a:srgbClr val="B787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Kép 11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238" y="144463"/>
            <a:ext cx="1285875" cy="87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Cím helye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/>
              <a:t>Mintacím szerkesztése</a:t>
            </a:r>
          </a:p>
        </p:txBody>
      </p:sp>
      <p:sp>
        <p:nvSpPr>
          <p:cNvPr id="1030" name="Szöveg helye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268FECF-BBF4-483F-86E9-30CC3B91F21A}" type="datetime1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2017. 04. 08.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CAAEB01-4180-4491-8BB6-D29F2BC5F891}" type="slidenum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580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ctrTitle"/>
          </p:nvPr>
        </p:nvSpPr>
        <p:spPr>
          <a:xfrm>
            <a:off x="1143000" y="3074400"/>
            <a:ext cx="6858000" cy="2387600"/>
          </a:xfrm>
        </p:spPr>
        <p:txBody>
          <a:bodyPr anchor="ctr" anchorCtr="0"/>
          <a:lstStyle/>
          <a:p>
            <a:r>
              <a:rPr lang="hu-H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Ágazati koncepció a digitális konstrukciók tekintetében</a:t>
            </a:r>
            <a:br>
              <a:rPr lang="hu-H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lcím 5"/>
          <p:cNvSpPr>
            <a:spLocks noGrp="1"/>
          </p:cNvSpPr>
          <p:nvPr>
            <p:ph type="subTitle" idx="1"/>
          </p:nvPr>
        </p:nvSpPr>
        <p:spPr>
          <a:xfrm>
            <a:off x="1187624" y="5229200"/>
            <a:ext cx="6858000" cy="1692234"/>
          </a:xfrm>
        </p:spPr>
        <p:txBody>
          <a:bodyPr/>
          <a:lstStyle/>
          <a:p>
            <a:pPr>
              <a:defRPr/>
            </a:pPr>
            <a: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Singer Péter</a:t>
            </a:r>
            <a:b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osztályvezető</a:t>
            </a:r>
            <a:b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659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11560" y="548680"/>
            <a:ext cx="7886700" cy="3816424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hu-HU" altLang="hu-H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digitális kompetencia fejlesztését elősegítő, támogató fejlesztésekről</a:t>
            </a:r>
            <a:endParaRPr lang="hu-HU" sz="3200" b="1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518024-DA47-4D70-8F1B-1A0BEB5532FC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899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16633"/>
            <a:ext cx="8047806" cy="1440159"/>
          </a:xfrm>
        </p:spPr>
        <p:txBody>
          <a:bodyPr/>
          <a:lstStyle/>
          <a:p>
            <a:r>
              <a:rPr lang="hu-H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Emberi</a:t>
            </a:r>
            <a:r>
              <a:rPr lang="hu-H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Erőforrás Fejlesztési Operatív Program</a:t>
            </a:r>
            <a:br>
              <a:rPr lang="hu-H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(EFOP)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412776"/>
            <a:ext cx="8119814" cy="4764187"/>
          </a:xfrm>
        </p:spPr>
        <p:txBody>
          <a:bodyPr/>
          <a:lstStyle/>
          <a:p>
            <a:pPr marL="0" indent="0" algn="just">
              <a:buNone/>
            </a:pPr>
            <a:r>
              <a:rPr lang="hu-HU" sz="2400" dirty="0"/>
              <a:t>Fő célja </a:t>
            </a:r>
            <a:r>
              <a:rPr lang="hu-HU" sz="2400" b="1" dirty="0"/>
              <a:t>a fenntartható, magas hozzáadott értékű termelésre és a foglalkoztatás bővítésére épülő gazdasági növekedés,</a:t>
            </a:r>
            <a:r>
              <a:rPr lang="hu-HU" sz="2400" dirty="0"/>
              <a:t> továbbá az ezt megalapozó társadalmi összetartozás biztosítása. </a:t>
            </a:r>
          </a:p>
          <a:p>
            <a:pPr marL="0" indent="0" algn="just">
              <a:buNone/>
            </a:pP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gazdasági növekedés eléréséhez nem elegendőek a klasszikus gazdaságfejlesztési eszközök. Erősen befolyásolja az adott ország vagy régió rendelkezésére álló strukturális tényezők. Magyarország komoly elmaradással küzd a hosszabb távon ható strukturális tényezők terén. </a:t>
            </a:r>
          </a:p>
          <a:p>
            <a:pPr marL="0" indent="0" algn="just">
              <a:buNone/>
            </a:pPr>
            <a:r>
              <a:rPr lang="hu-HU" sz="2400" dirty="0"/>
              <a:t>A legnagyobb elmaradás az </a:t>
            </a:r>
            <a:r>
              <a:rPr lang="hu-HU" sz="2400" b="1" dirty="0"/>
              <a:t>általános infrastruktúrá</a:t>
            </a:r>
            <a:r>
              <a:rPr lang="hu-HU" sz="2400" dirty="0"/>
              <a:t>ban, a </a:t>
            </a:r>
            <a:r>
              <a:rPr lang="hu-HU" sz="2400" b="1" dirty="0"/>
              <a:t>humán tőké</a:t>
            </a:r>
            <a:r>
              <a:rPr lang="hu-HU" sz="2400" dirty="0"/>
              <a:t>ben és az </a:t>
            </a:r>
            <a:r>
              <a:rPr lang="hu-HU" sz="2400" b="1" dirty="0"/>
              <a:t>innovációs környezet</a:t>
            </a:r>
            <a:r>
              <a:rPr lang="hu-HU" sz="2400" dirty="0"/>
              <a:t>ben mutatható ki. (ebben a sorrendben) 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518024-DA47-4D70-8F1B-1A0BEB5532FC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9229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539552" y="404664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EFOP oktatásfejlesztési céljai</a:t>
            </a:r>
          </a:p>
        </p:txBody>
      </p:sp>
      <p:graphicFrame>
        <p:nvGraphicFramePr>
          <p:cNvPr id="7" name="Tartalom hely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4907608"/>
              </p:ext>
            </p:extLst>
          </p:nvPr>
        </p:nvGraphicFramePr>
        <p:xfrm>
          <a:off x="395536" y="1340768"/>
          <a:ext cx="8424936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7897502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495648" y="360512"/>
            <a:ext cx="684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EFOP oktatásfejlesztési céljai</a:t>
            </a:r>
          </a:p>
        </p:txBody>
      </p:sp>
      <p:graphicFrame>
        <p:nvGraphicFramePr>
          <p:cNvPr id="7" name="Tartalom hely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0758332"/>
              </p:ext>
            </p:extLst>
          </p:nvPr>
        </p:nvGraphicFramePr>
        <p:xfrm>
          <a:off x="495648" y="1124744"/>
          <a:ext cx="8191152" cy="48188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1126346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övegdoboz 5"/>
          <p:cNvSpPr txBox="1"/>
          <p:nvPr/>
        </p:nvSpPr>
        <p:spPr>
          <a:xfrm>
            <a:off x="179512" y="1484784"/>
            <a:ext cx="8784976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180 Mrd Ft európai uniós fejlesztési forrás biztosított </a:t>
            </a:r>
            <a: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állami fenntartású köznevelési intézmények fejlesztésére 2020-ig;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közel 50 Mrd Ft-ot fordít az ágazat az iskolák informatikai fejlesztésére és digitális kompetencia fejlesztésre; </a:t>
            </a:r>
          </a:p>
          <a:p>
            <a:pPr marL="266700" indent="-2667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Több mint 200 000 gyermekhez jutnak </a:t>
            </a:r>
            <a: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közvetlenül a fejlesztések.</a:t>
            </a:r>
          </a:p>
          <a:p>
            <a:pPr marL="266700" indent="-2667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Közel </a:t>
            </a:r>
            <a:r>
              <a:rPr lang="hu-H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90 000 pedagógus</a:t>
            </a:r>
            <a: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részesül módszertani, </a:t>
            </a:r>
            <a:b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kompetencia fejlesztő, a mindennapi tanítási </a:t>
            </a:r>
            <a:b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gyakorlatot segítő </a:t>
            </a:r>
            <a: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képzésben a programokon </a:t>
            </a:r>
            <a:b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keresztül.</a:t>
            </a:r>
          </a:p>
          <a:p>
            <a:pPr marL="266700" indent="-2667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Várhatóan </a:t>
            </a:r>
            <a:r>
              <a:rPr lang="hu-H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2 000 köznevelési intézmény </a:t>
            </a:r>
            <a:br>
              <a:rPr lang="hu-H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pedagógiai programja újul meg</a:t>
            </a:r>
            <a: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0112" y="3861048"/>
            <a:ext cx="2838538" cy="2145407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393254" y="765768"/>
            <a:ext cx="62102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köznevelési fejlesztések várható eredményei</a:t>
            </a:r>
          </a:p>
        </p:txBody>
      </p:sp>
    </p:spTree>
    <p:extLst>
      <p:ext uri="{BB962C8B-B14F-4D97-AF65-F5344CB8AC3E}">
        <p14:creationId xmlns:p14="http://schemas.microsoft.com/office/powerpoint/2010/main" val="2835902754"/>
      </p:ext>
    </p:extLst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251520" y="260648"/>
            <a:ext cx="73448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EFOP-3.1.2  A pedagógusok módszertani felkészítése a végzettség nélküli iskolaelhagyás megelőzése érdekében</a:t>
            </a:r>
          </a:p>
          <a:p>
            <a:b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artalom helye 3"/>
          <p:cNvSpPr>
            <a:spLocks noGrp="1"/>
          </p:cNvSpPr>
          <p:nvPr>
            <p:ph idx="13"/>
          </p:nvPr>
        </p:nvSpPr>
        <p:spPr>
          <a:xfrm>
            <a:off x="251520" y="1268760"/>
            <a:ext cx="8749555" cy="5040560"/>
          </a:xfrm>
        </p:spPr>
        <p:txBody>
          <a:bodyPr/>
          <a:lstStyle/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program elindulása: 2016. szeptember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Keretösszeg: 9,86 Mrd Ft (6,90+2,96)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Eljárásrend: </a:t>
            </a:r>
            <a:r>
              <a:rPr lang="hu-H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kiemelt projekt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Kedvezményezett:  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Eszterházy Károly Egyetem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(konzorciumvezető),</a:t>
            </a:r>
          </a:p>
          <a:p>
            <a:pPr marL="2159000" indent="-2159000">
              <a:spcBef>
                <a:spcPts val="0"/>
              </a:spcBef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Oktatási Hivatal, Pécsi Tudományegyetem, Eötvös Loránd Tudományegyetem, Szegedi Tudományegyetem, Debreceni Egyetem, Nyíregyházi Egyetem, Miskolci Egyetem </a:t>
            </a:r>
            <a:endParaRPr lang="hu-HU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endParaRPr lang="hu-HU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r>
              <a:rPr lang="hu-H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projekt célja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pedagógusok képzése és felkészítése a végzettség nélküli iskolaelhagyás hatékony kezelése és megelőzése érdekében alkalmazható módszertani ismeretek elsajátítása vonatkozásában.</a:t>
            </a:r>
          </a:p>
          <a:p>
            <a:pPr marL="0" indent="0" algn="just"/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068960"/>
            <a:ext cx="1995604" cy="1330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56796"/>
      </p:ext>
    </p:extLst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rtalom helye 3"/>
          <p:cNvSpPr>
            <a:spLocks noGrp="1"/>
          </p:cNvSpPr>
          <p:nvPr>
            <p:ph idx="13"/>
          </p:nvPr>
        </p:nvSpPr>
        <p:spPr>
          <a:xfrm>
            <a:off x="251520" y="1200329"/>
            <a:ext cx="8784976" cy="5180999"/>
          </a:xfrm>
        </p:spPr>
        <p:txBody>
          <a:bodyPr/>
          <a:lstStyle/>
          <a:p>
            <a:pPr marL="0" indent="0" defTabSz="914400" eaLnBrk="1" hangingPunct="1">
              <a:spcBef>
                <a:spcPts val="600"/>
              </a:spcBef>
              <a:spcAft>
                <a:spcPts val="600"/>
              </a:spcAft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program elindulása: 2016. szeptember</a:t>
            </a:r>
          </a:p>
          <a:p>
            <a:pPr marL="0" indent="0" defTabSz="914400" eaLnBrk="1" hangingPunct="1">
              <a:spcBef>
                <a:spcPts val="600"/>
              </a:spcBef>
              <a:spcAft>
                <a:spcPts val="600"/>
              </a:spcAft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Keretösszeg:  2 Mrd Ft (1,40+0,60) </a:t>
            </a:r>
          </a:p>
          <a:p>
            <a:pPr marL="0" indent="0" defTabSz="914400" eaLnBrk="1" hangingPunct="1">
              <a:spcBef>
                <a:spcPts val="600"/>
              </a:spcBef>
              <a:spcAft>
                <a:spcPts val="600"/>
              </a:spcAft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Eljárásrend: </a:t>
            </a:r>
            <a:r>
              <a:rPr lang="hu-H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kiemelt projekt</a:t>
            </a:r>
          </a:p>
          <a:p>
            <a:pPr marL="0" indent="0" defTabSz="914400" eaLnBrk="1" hangingPunct="1">
              <a:spcBef>
                <a:spcPts val="600"/>
              </a:spcBef>
              <a:spcAft>
                <a:spcPts val="600"/>
              </a:spcAft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Kedvezményezett:   </a:t>
            </a:r>
          </a:p>
          <a:p>
            <a:pPr marL="0" indent="0" defTabSz="914400" eaLnBrk="1" hangingPunct="1">
              <a:spcBef>
                <a:spcPts val="600"/>
              </a:spcBef>
              <a:spcAft>
                <a:spcPts val="600"/>
              </a:spcAft>
            </a:pP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Eszterházy Károly Egyetem 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defTabSz="914400" eaLnBrk="1" hangingPunct="1">
              <a:spcBef>
                <a:spcPts val="600"/>
              </a:spcBef>
              <a:spcAft>
                <a:spcPts val="600"/>
              </a:spcAft>
            </a:pPr>
            <a:r>
              <a:rPr lang="hu-H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projekt célja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 algn="just" defTabSz="914400"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köznevelés tartalmi szabályozóinak megfelelő tankönyvek, taneszközök fejlesztésének folytatása és a hiányos </a:t>
            </a:r>
            <a:r>
              <a:rPr lang="hu-H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ellátottságú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műveltségterületek, tantárgyak, évfolyamok esetében tankönyvek fejlesztése, valamint </a:t>
            </a:r>
            <a:r>
              <a:rPr lang="hu-H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digitális tartalomfejlesztés 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megvalósítása, és a </a:t>
            </a:r>
            <a:r>
              <a:rPr lang="hu-H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Nemzeti Köznevelési Portál tartalmi fejlesztése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179512" y="0"/>
            <a:ext cx="77075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EFOP-3.2.2-VEKOP-15  A köznevelés tartalmi szabályozóinak és pedagógiai módszertani eszköztárának fejlesztése </a:t>
            </a: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1200329"/>
            <a:ext cx="2826157" cy="1727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467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306424" y="332656"/>
            <a:ext cx="8021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EFOP-3.2.4 Digitális kompetencia fejlesztése</a:t>
            </a:r>
          </a:p>
        </p:txBody>
      </p:sp>
      <p:sp>
        <p:nvSpPr>
          <p:cNvPr id="6" name="Tartalom helye 3"/>
          <p:cNvSpPr>
            <a:spLocks noGrp="1"/>
          </p:cNvSpPr>
          <p:nvPr>
            <p:ph idx="13"/>
          </p:nvPr>
        </p:nvSpPr>
        <p:spPr>
          <a:xfrm>
            <a:off x="306424" y="1196752"/>
            <a:ext cx="8730072" cy="5184576"/>
          </a:xfrm>
        </p:spPr>
        <p:txBody>
          <a:bodyPr/>
          <a:lstStyle/>
          <a:p>
            <a:pPr algn="just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program elindulása: 2016. december</a:t>
            </a:r>
          </a:p>
          <a:p>
            <a:pPr marL="0" indent="0" defTabSz="914400" eaLnBrk="1" hangingPunct="1">
              <a:spcBef>
                <a:spcPts val="600"/>
              </a:spcBef>
              <a:spcAft>
                <a:spcPts val="600"/>
              </a:spcAft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Keretösszeg: 45,35 Mrd Ft</a:t>
            </a:r>
          </a:p>
          <a:p>
            <a:pPr marL="0" indent="0" defTabSz="914400" eaLnBrk="1" hangingPunct="1">
              <a:spcBef>
                <a:spcPts val="600"/>
              </a:spcBef>
              <a:spcAft>
                <a:spcPts val="600"/>
              </a:spcAft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Eljárásrend: kiemelt projekt</a:t>
            </a:r>
          </a:p>
          <a:p>
            <a:pPr marL="0" indent="0" defTabSz="914400" eaLnBrk="1" hangingPunct="1">
              <a:spcBef>
                <a:spcPts val="600"/>
              </a:spcBef>
              <a:spcAft>
                <a:spcPts val="600"/>
              </a:spcAft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Kedvezményezett: 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Klebelsberg Központ </a:t>
            </a:r>
          </a:p>
          <a:p>
            <a:pPr marL="0" indent="0" defTabSz="914400" eaLnBrk="1" hangingPunct="1">
              <a:spcBef>
                <a:spcPts val="600"/>
              </a:spcBef>
              <a:spcAft>
                <a:spcPts val="600"/>
              </a:spcAft>
            </a:pP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(konzorciumvezető)</a:t>
            </a:r>
          </a:p>
          <a:p>
            <a:pPr marL="0" indent="0" defTabSz="914400" eaLnBrk="1" hangingPunct="1">
              <a:spcBef>
                <a:spcPts val="600"/>
              </a:spcBef>
              <a:spcAft>
                <a:spcPts val="600"/>
              </a:spcAft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 Kormányzati Informatikai Fejlesztési Ügynökség</a:t>
            </a:r>
          </a:p>
          <a:p>
            <a:pPr marL="0" indent="0" defTabSz="914400" eaLnBrk="1" hangingPunct="1">
              <a:spcBef>
                <a:spcPts val="600"/>
              </a:spcBef>
              <a:spcAft>
                <a:spcPts val="600"/>
              </a:spcAft>
            </a:pPr>
            <a:r>
              <a:rPr lang="hu-H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projekt céljai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342900" indent="-342900" algn="just" defTabSz="914400"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köznevelési intézmények – részletes helyzetfelmérésen alapuló – </a:t>
            </a:r>
            <a:r>
              <a:rPr lang="hu-H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informatikai fejlesztése, eszközellátottságának javítása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 defTabSz="914400"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digitális kompetenciák fejlesztése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különösen a matematikai, természettudományos, informatikai és műszaki pályákra való felkészüléshez szükséges keretek biztosítása érdekében.</a:t>
            </a: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6136" y="1340768"/>
            <a:ext cx="2664296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3294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3528" y="260649"/>
            <a:ext cx="8191822" cy="936104"/>
          </a:xfrm>
        </p:spPr>
        <p:txBody>
          <a:bodyPr/>
          <a:lstStyle/>
          <a:p>
            <a:r>
              <a:rPr lang="hu-H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EFOP-3.2.3 Digitális környezet a köznevelésben</a:t>
            </a:r>
            <a:endParaRPr lang="hu-HU" sz="2400" b="1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188512-E522-4268-844F-CA7CB1606FE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251520" y="1412776"/>
            <a:ext cx="8712968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program elindulása: 2017. március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Keretösszeg:  6,36 Mrd Ft                                             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Eljárásrend: </a:t>
            </a:r>
            <a:r>
              <a:rPr lang="hu-H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 projekt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Kedvezményezett: állami és nem állami intézményfenntartók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hu-H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projekt célja</a:t>
            </a:r>
            <a: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hogy olyan, a </a:t>
            </a:r>
            <a:r>
              <a:rPr lang="hu-H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digitális pedagógiai módszertani csomagok</a:t>
            </a:r>
            <a: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 épülő pilotprogramokat valósítson meg, amelyek elterjeszthetőek a teljes köznevelési rendszerben a </a:t>
            </a:r>
            <a:r>
              <a:rPr lang="hu-H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pedagógusok digitális felkészültség</a:t>
            </a:r>
            <a: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ének, módszertani kultúrájának növelése, a mindennapi pedagógiai munka során </a:t>
            </a:r>
            <a:r>
              <a:rPr lang="hu-H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IKT-használat erősítése </a:t>
            </a:r>
            <a: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és elsősorban a </a:t>
            </a:r>
            <a:r>
              <a:rPr lang="hu-H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digitális és egyéb kulcskompetenciák</a:t>
            </a:r>
            <a: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hatékonyabb fejlesztése érdekében.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hu-H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1" y="1412776"/>
            <a:ext cx="3016765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8694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512" y="188641"/>
            <a:ext cx="8335838" cy="720079"/>
          </a:xfrm>
        </p:spPr>
        <p:txBody>
          <a:bodyPr/>
          <a:lstStyle/>
          <a:p>
            <a:r>
              <a:rPr lang="hu-HU" sz="2800" b="1" dirty="0"/>
              <a:t>EFOP 3.2.3 – Digitális környezet a köznevelésben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484784"/>
            <a:ext cx="8119814" cy="4692179"/>
          </a:xfrm>
        </p:spPr>
        <p:txBody>
          <a:bodyPr/>
          <a:lstStyle/>
          <a:p>
            <a:pPr marL="0" indent="0">
              <a:buNone/>
            </a:pPr>
            <a:r>
              <a:rPr lang="hu-HU" sz="2400" dirty="0"/>
              <a:t>Fenntartók pályáznak 3 vagy 4 bevont intézménnyel</a:t>
            </a:r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r>
              <a:rPr lang="hu-HU" sz="2400" dirty="0"/>
              <a:t>A pilotprogramok területei:</a:t>
            </a:r>
          </a:p>
          <a:p>
            <a:r>
              <a:rPr lang="hu-HU" dirty="0"/>
              <a:t>matematikai kompetencia fejlesztése</a:t>
            </a:r>
          </a:p>
          <a:p>
            <a:r>
              <a:rPr lang="hu-HU" dirty="0"/>
              <a:t>szövegértés fejlesztése</a:t>
            </a:r>
          </a:p>
          <a:p>
            <a:r>
              <a:rPr lang="hu-HU" dirty="0"/>
              <a:t>természettudományos megismerés fejlesztése</a:t>
            </a:r>
          </a:p>
          <a:p>
            <a:r>
              <a:rPr lang="hu-HU" dirty="0"/>
              <a:t>problémamegoldó gondolkodás fejlesztése</a:t>
            </a:r>
          </a:p>
          <a:p>
            <a:r>
              <a:rPr lang="hu-HU" dirty="0"/>
              <a:t>kreativitás fejlesztése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518024-DA47-4D70-8F1B-1A0BEB5532FC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001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hu-H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Magyarország Digitális Oktatási Stratégiája</a:t>
            </a:r>
            <a:br>
              <a:rPr lang="hu-H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Köznevelés</a:t>
            </a:r>
          </a:p>
          <a:p>
            <a:pPr algn="ctr">
              <a:spcBef>
                <a:spcPct val="0"/>
              </a:spcBef>
            </a:pPr>
            <a:endParaRPr lang="hu-HU" sz="3200" b="1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518024-DA47-4D70-8F1B-1A0BEB5532FC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7187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1520" y="188641"/>
            <a:ext cx="8263830" cy="792087"/>
          </a:xfrm>
        </p:spPr>
        <p:txBody>
          <a:bodyPr/>
          <a:lstStyle/>
          <a:p>
            <a:r>
              <a:rPr lang="hu-HU" sz="2800" b="1" dirty="0"/>
              <a:t>EFOP 3.2.3 – Digitális környezet a köznevelésben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4968552"/>
          </a:xfrm>
        </p:spPr>
        <p:txBody>
          <a:bodyPr/>
          <a:lstStyle/>
          <a:p>
            <a:pPr marL="0" indent="0">
              <a:buNone/>
            </a:pPr>
            <a:r>
              <a:rPr lang="hu-HU" sz="2400" dirty="0"/>
              <a:t>A megvalósítás fejlesztési feladatai:</a:t>
            </a:r>
          </a:p>
          <a:p>
            <a:pPr marL="0" indent="0">
              <a:buNone/>
            </a:pPr>
            <a:endParaRPr lang="hu-HU" sz="2400" dirty="0"/>
          </a:p>
          <a:p>
            <a:r>
              <a:rPr lang="hu-HU" sz="2400" dirty="0"/>
              <a:t>Pedagógus továbbképzések</a:t>
            </a:r>
          </a:p>
          <a:p>
            <a:r>
              <a:rPr lang="hu-HU" sz="2400" dirty="0"/>
              <a:t>Digitális kompetencia fejlesztése</a:t>
            </a:r>
          </a:p>
          <a:p>
            <a:r>
              <a:rPr lang="hu-HU" sz="2400" dirty="0"/>
              <a:t>Digitálistartalom-fejlesztés</a:t>
            </a:r>
          </a:p>
          <a:p>
            <a:r>
              <a:rPr lang="hu-HU" sz="2400" dirty="0"/>
              <a:t>Szakmai napok, </a:t>
            </a:r>
            <a:r>
              <a:rPr lang="hu-HU" sz="2400" dirty="0" err="1"/>
              <a:t>workshopok</a:t>
            </a:r>
            <a:endParaRPr lang="hu-HU" sz="2400" dirty="0"/>
          </a:p>
          <a:p>
            <a:r>
              <a:rPr lang="hu-HU" sz="2400" dirty="0"/>
              <a:t>Online tanári közösségek</a:t>
            </a:r>
          </a:p>
          <a:p>
            <a:r>
              <a:rPr lang="hu-HU" sz="2400" dirty="0"/>
              <a:t>IKT- és digitális pedagógiai taneszközök beszerzése</a:t>
            </a:r>
          </a:p>
          <a:p>
            <a:r>
              <a:rPr lang="hu-HU" sz="2400" dirty="0"/>
              <a:t>Tantermek felkészítése a digitális pedagógiára</a:t>
            </a:r>
            <a:endParaRPr lang="hu-HU" sz="20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518024-DA47-4D70-8F1B-1A0BEB5532FC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6099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ctrTitle"/>
          </p:nvPr>
        </p:nvSpPr>
        <p:spPr>
          <a:xfrm>
            <a:off x="1143000" y="3074400"/>
            <a:ext cx="6858000" cy="1650744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br>
              <a:rPr lang="hu-H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Köszönöm a figyelmet!</a:t>
            </a:r>
          </a:p>
        </p:txBody>
      </p:sp>
      <p:sp>
        <p:nvSpPr>
          <p:cNvPr id="6" name="Alcím 5"/>
          <p:cNvSpPr>
            <a:spLocks noGrp="1"/>
          </p:cNvSpPr>
          <p:nvPr>
            <p:ph type="subTitle" idx="1"/>
          </p:nvPr>
        </p:nvSpPr>
        <p:spPr>
          <a:xfrm>
            <a:off x="1187624" y="5165766"/>
            <a:ext cx="6858000" cy="1692234"/>
          </a:xfrm>
        </p:spPr>
        <p:txBody>
          <a:bodyPr/>
          <a:lstStyle/>
          <a:p>
            <a:endParaRPr lang="hu-HU" dirty="0"/>
          </a:p>
          <a:p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6354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116633"/>
            <a:ext cx="8515350" cy="1574056"/>
          </a:xfrm>
        </p:spPr>
        <p:txBody>
          <a:bodyPr/>
          <a:lstStyle/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Digitális Oktatási Stratégia – Köznevelés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4764187"/>
          </a:xfrm>
        </p:spPr>
        <p:txBody>
          <a:bodyPr/>
          <a:lstStyle/>
          <a:p>
            <a:pPr marL="0" indent="0">
              <a:buNone/>
            </a:pP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Digitális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kompetenciák</a:t>
            </a:r>
            <a:endParaRPr lang="hu-H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élet minden területén szükséges</a:t>
            </a:r>
          </a:p>
          <a:p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munka világában</a:t>
            </a:r>
          </a:p>
          <a:p>
            <a:r>
              <a:rPr lang="hu-H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oktatásban, nevelésben (a köznevelés, a szakképzés, a felsőoktatás és a felnőttoktatás minden területén)</a:t>
            </a:r>
          </a:p>
          <a:p>
            <a:pPr marL="342900" lvl="1" indent="0">
              <a:buNone/>
            </a:pPr>
            <a:endParaRPr lang="hu-H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köznevelésben általában megállapítható:</a:t>
            </a:r>
          </a:p>
          <a:p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pedagógusok sem rendelkeznek a digitális kompetenciákkal</a:t>
            </a:r>
          </a:p>
          <a:p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Nincs módszertani eszközkészletük a tanulók fejlesztésére</a:t>
            </a:r>
          </a:p>
          <a:p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 áll rendelkezésre a megfelelő infrastruktúra</a:t>
            </a:r>
          </a:p>
          <a:p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518024-DA47-4D70-8F1B-1A0BEB5532FC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033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188641"/>
            <a:ext cx="8119814" cy="1502048"/>
          </a:xfrm>
        </p:spPr>
        <p:txBody>
          <a:bodyPr/>
          <a:lstStyle/>
          <a:p>
            <a:r>
              <a:rPr lang="hu-HU" dirty="0"/>
              <a:t>DOS – Köznevelés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472608"/>
          </a:xfrm>
        </p:spPr>
        <p:txBody>
          <a:bodyPr/>
          <a:lstStyle/>
          <a:p>
            <a:pPr marL="0" indent="0">
              <a:buNone/>
            </a:pPr>
            <a:r>
              <a:rPr lang="hu-HU" sz="2400" dirty="0"/>
              <a:t>Az intézményi infrastrukturális és módszertani hiányosságok okán </a:t>
            </a:r>
            <a:r>
              <a:rPr lang="hu-HU" sz="2400" i="1" dirty="0"/>
              <a:t>azonosított problémák </a:t>
            </a:r>
            <a:r>
              <a:rPr lang="hu-HU" sz="2400" dirty="0"/>
              <a:t>a közneveléssel kapcsolatban</a:t>
            </a:r>
            <a:r>
              <a:rPr lang="hu-HU" sz="2800" dirty="0"/>
              <a:t>:</a:t>
            </a:r>
          </a:p>
          <a:p>
            <a:r>
              <a:rPr lang="hu-HU" sz="2000" dirty="0"/>
              <a:t>nem a valós munkaerő-piaci igényekre készít fel</a:t>
            </a:r>
          </a:p>
          <a:p>
            <a:r>
              <a:rPr lang="hu-HU" sz="2000" dirty="0"/>
              <a:t>kevésbé képes lekötni a tanulók figyelmét</a:t>
            </a:r>
          </a:p>
          <a:p>
            <a:r>
              <a:rPr lang="hu-HU" sz="2000" dirty="0"/>
              <a:t>nem biztosít a tanulási folyamatba ágyazott visszajelzési lehetőségeket</a:t>
            </a:r>
          </a:p>
          <a:p>
            <a:r>
              <a:rPr lang="hu-HU" sz="2000" dirty="0"/>
              <a:t>nem képes naprakészen követni a tudományos eredményeket</a:t>
            </a:r>
          </a:p>
          <a:p>
            <a:r>
              <a:rPr lang="hu-HU" sz="2000" dirty="0"/>
              <a:t>manuális adminisztrációs terhet ró a pedagógusokra és az adminisztrációs személyzetre</a:t>
            </a:r>
          </a:p>
          <a:p>
            <a:endParaRPr lang="hu-HU" sz="2000" dirty="0"/>
          </a:p>
          <a:p>
            <a:pPr marL="0" indent="0">
              <a:buNone/>
            </a:pPr>
            <a:r>
              <a:rPr lang="hu-HU" sz="2800" dirty="0"/>
              <a:t>Helyzetelemzés szempontjai:</a:t>
            </a:r>
          </a:p>
          <a:p>
            <a:r>
              <a:rPr lang="hu-HU" sz="2400" dirty="0"/>
              <a:t>infrastruktúra</a:t>
            </a:r>
          </a:p>
          <a:p>
            <a:r>
              <a:rPr lang="hu-HU" sz="2400" dirty="0"/>
              <a:t>pedagógusok digitális felkészültsége</a:t>
            </a:r>
          </a:p>
          <a:p>
            <a:r>
              <a:rPr lang="hu-HU" sz="2400" dirty="0"/>
              <a:t>digitális tartalmak a tanítási, tanulási folyamatban</a:t>
            </a:r>
            <a:br>
              <a:rPr lang="hu-HU" dirty="0"/>
            </a:b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518024-DA47-4D70-8F1B-1A0BEB5532FC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568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3528" y="116633"/>
            <a:ext cx="8191822" cy="1574056"/>
          </a:xfrm>
        </p:spPr>
        <p:txBody>
          <a:bodyPr/>
          <a:lstStyle/>
          <a:p>
            <a:r>
              <a:rPr lang="hu-HU" dirty="0"/>
              <a:t>DOS – Köznevelés - Infrastruktúra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4896544"/>
          </a:xfrm>
        </p:spPr>
        <p:txBody>
          <a:bodyPr/>
          <a:lstStyle/>
          <a:p>
            <a:pPr marL="0" indent="0">
              <a:buNone/>
            </a:pPr>
            <a:r>
              <a:rPr lang="hu-HU" sz="2800" dirty="0"/>
              <a:t>Az </a:t>
            </a:r>
            <a:r>
              <a:rPr lang="hu-HU" sz="2800" dirty="0" err="1"/>
              <a:t>IKT-eszközök</a:t>
            </a:r>
            <a:r>
              <a:rPr lang="hu-HU" sz="2800" dirty="0"/>
              <a:t> oktatási felhasználásával kapcsolatos elvárások</a:t>
            </a:r>
          </a:p>
          <a:p>
            <a:r>
              <a:rPr lang="hu-HU" sz="2400" dirty="0"/>
              <a:t>használatuk az </a:t>
            </a:r>
            <a:r>
              <a:rPr lang="hu-HU" sz="2400" i="1" dirty="0"/>
              <a:t>oktatás teljes </a:t>
            </a:r>
            <a:r>
              <a:rPr lang="hu-HU" sz="2400" dirty="0"/>
              <a:t>területén jelenjen meg</a:t>
            </a:r>
          </a:p>
          <a:p>
            <a:r>
              <a:rPr lang="hu-HU" sz="2400" dirty="0"/>
              <a:t>használatuk </a:t>
            </a:r>
            <a:r>
              <a:rPr lang="hu-HU" sz="2400" i="1" dirty="0"/>
              <a:t>készségszinten</a:t>
            </a:r>
            <a:r>
              <a:rPr lang="hu-HU" sz="2400" dirty="0"/>
              <a:t> épüljön be a tanítás, tanulás folyamatába</a:t>
            </a:r>
          </a:p>
          <a:p>
            <a:r>
              <a:rPr lang="hu-HU" sz="2400" dirty="0"/>
              <a:t>a tananyag tartalma és hozzáférhetősége legyen </a:t>
            </a:r>
            <a:r>
              <a:rPr lang="hu-HU" sz="2400" i="1" dirty="0"/>
              <a:t>rugalmasabb</a:t>
            </a:r>
            <a:r>
              <a:rPr lang="hu-HU" sz="2400" dirty="0"/>
              <a:t>, </a:t>
            </a:r>
            <a:r>
              <a:rPr lang="hu-HU" sz="2400" i="1" dirty="0"/>
              <a:t>nyitott tanulási </a:t>
            </a:r>
            <a:r>
              <a:rPr lang="hu-HU" sz="2400" dirty="0"/>
              <a:t>környezetben történjék az oktatás</a:t>
            </a:r>
          </a:p>
          <a:p>
            <a:r>
              <a:rPr lang="hu-HU" sz="2400" dirty="0"/>
              <a:t>az iskola alakítsa ki és fejlessze az egész életen át tartó tanuláshoz szükséges alapkészségeket, és készítsen fel az új tanulási formák és eszközök használatára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518024-DA47-4D70-8F1B-1A0BEB5532FC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144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3528" y="188641"/>
            <a:ext cx="8191822" cy="1224135"/>
          </a:xfrm>
        </p:spPr>
        <p:txBody>
          <a:bodyPr/>
          <a:lstStyle/>
          <a:p>
            <a:r>
              <a:rPr lang="hu-HU" dirty="0"/>
              <a:t>DOS – Köznevelés – Pedagógusok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340768"/>
            <a:ext cx="8568952" cy="4836195"/>
          </a:xfrm>
        </p:spPr>
        <p:txBody>
          <a:bodyPr/>
          <a:lstStyle/>
          <a:p>
            <a:pPr marL="0" indent="0">
              <a:buNone/>
            </a:pPr>
            <a:r>
              <a:rPr lang="hu-HU" sz="3200" dirty="0"/>
              <a:t>A pedagógusok digitális felkészültsége</a:t>
            </a:r>
          </a:p>
          <a:p>
            <a:r>
              <a:rPr lang="hu-HU" sz="2800" dirty="0"/>
              <a:t>A pedagógusok kevesebb mint </a:t>
            </a:r>
            <a:r>
              <a:rPr lang="hu-HU" sz="2800" b="1" dirty="0"/>
              <a:t>egyötöde</a:t>
            </a:r>
            <a:r>
              <a:rPr lang="hu-HU" sz="2800" dirty="0"/>
              <a:t> használ </a:t>
            </a:r>
            <a:r>
              <a:rPr lang="hu-HU" sz="2800" dirty="0" err="1"/>
              <a:t>IKT-eszköz</a:t>
            </a:r>
            <a:r>
              <a:rPr lang="hu-HU" sz="2800" dirty="0"/>
              <a:t> támogatást a tanórák legalább egynegyedében.</a:t>
            </a:r>
          </a:p>
          <a:p>
            <a:r>
              <a:rPr lang="hu-HU" sz="2800" dirty="0"/>
              <a:t>Nincs elvárás a pályára lépők digitális pedagógiai módszertani tudásával és információs műveltségével szemben.</a:t>
            </a:r>
          </a:p>
          <a:p>
            <a:r>
              <a:rPr lang="hu-HU" sz="2800" dirty="0"/>
              <a:t>Nincs/kevés az eszköz a pedagógusok ösztönzésére.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518024-DA47-4D70-8F1B-1A0BEB5532FC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82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260649"/>
            <a:ext cx="8119814" cy="864096"/>
          </a:xfrm>
        </p:spPr>
        <p:txBody>
          <a:bodyPr/>
          <a:lstStyle/>
          <a:p>
            <a:r>
              <a:rPr lang="hu-HU" dirty="0"/>
              <a:t>DOS – Köznevelés – Tartalomfejlesztés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340768"/>
            <a:ext cx="8424936" cy="4896544"/>
          </a:xfrm>
        </p:spPr>
        <p:txBody>
          <a:bodyPr/>
          <a:lstStyle/>
          <a:p>
            <a:r>
              <a:rPr lang="hu-HU" sz="3200" dirty="0"/>
              <a:t>Szükség van központi tartalomszolgáltatásra és </a:t>
            </a:r>
          </a:p>
          <a:p>
            <a:pPr marL="0" indent="0">
              <a:buNone/>
            </a:pPr>
            <a:r>
              <a:rPr lang="hu-HU" sz="3200" dirty="0"/>
              <a:t>	</a:t>
            </a:r>
            <a:r>
              <a:rPr lang="hu-HU" sz="3200" dirty="0" err="1"/>
              <a:t>-fejlesztésre</a:t>
            </a:r>
            <a:endParaRPr lang="hu-HU" sz="3200" dirty="0"/>
          </a:p>
          <a:p>
            <a:r>
              <a:rPr lang="hu-HU" sz="3200" dirty="0"/>
              <a:t>Nemzeti Köznevelési Portál (</a:t>
            </a:r>
            <a:r>
              <a:rPr lang="hu-HU" sz="3200" dirty="0" err="1"/>
              <a:t>Okosportál</a:t>
            </a:r>
            <a:r>
              <a:rPr lang="hu-HU" sz="3200" dirty="0"/>
              <a:t>)</a:t>
            </a:r>
          </a:p>
          <a:p>
            <a:r>
              <a:rPr lang="hu-HU" sz="3200" dirty="0"/>
              <a:t>Sulinet Digitális Tudásbázis</a:t>
            </a:r>
          </a:p>
          <a:p>
            <a:r>
              <a:rPr lang="hu-HU" sz="3200" dirty="0"/>
              <a:t>Tankönyvtár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518024-DA47-4D70-8F1B-1A0BEB5532FC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860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116633"/>
            <a:ext cx="8119814" cy="1574056"/>
          </a:xfrm>
        </p:spPr>
        <p:txBody>
          <a:bodyPr/>
          <a:lstStyle/>
          <a:p>
            <a:r>
              <a:rPr lang="hu-HU" dirty="0"/>
              <a:t>DOS – Köznevelés – </a:t>
            </a:r>
            <a:r>
              <a:rPr lang="hu-HU" i="1" dirty="0"/>
              <a:t>Célok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4836195"/>
          </a:xfrm>
        </p:spPr>
        <p:txBody>
          <a:bodyPr/>
          <a:lstStyle/>
          <a:p>
            <a:r>
              <a:rPr lang="hu-HU" sz="2400" dirty="0"/>
              <a:t>A tanulók a megfelelő </a:t>
            </a:r>
            <a:r>
              <a:rPr lang="hu-HU" sz="2400" i="1" dirty="0"/>
              <a:t>digitális kompetenciával </a:t>
            </a:r>
            <a:r>
              <a:rPr lang="hu-HU" sz="2400" dirty="0"/>
              <a:t>és médiatudatossággal rendelkezzenek, és legyenek képesek ezek fejlesztésére</a:t>
            </a:r>
          </a:p>
          <a:p>
            <a:r>
              <a:rPr lang="hu-HU" sz="2400" dirty="0"/>
              <a:t>A tanítás és tanulás folyamata </a:t>
            </a:r>
            <a:r>
              <a:rPr lang="hu-HU" sz="2400" i="1" dirty="0"/>
              <a:t>digitális eszközökkel támogatott </a:t>
            </a:r>
            <a:r>
              <a:rPr lang="hu-HU" sz="2400" dirty="0"/>
              <a:t>legyen </a:t>
            </a:r>
          </a:p>
          <a:p>
            <a:r>
              <a:rPr lang="hu-HU" sz="2400" i="1" dirty="0"/>
              <a:t>Digitális adminisztrációs </a:t>
            </a:r>
            <a:r>
              <a:rPr lang="hu-HU" sz="2400" dirty="0"/>
              <a:t>rendszeren keresztül az oktatásirányítás döntései valós idejű tényadatokra épüljenek</a:t>
            </a:r>
          </a:p>
          <a:p>
            <a:r>
              <a:rPr lang="hu-HU" sz="2400" u="sng" dirty="0"/>
              <a:t>Átfogó cél</a:t>
            </a:r>
            <a:r>
              <a:rPr lang="hu-HU" sz="2400" dirty="0"/>
              <a:t>:</a:t>
            </a:r>
            <a:br>
              <a:rPr lang="hu-HU" sz="2400" dirty="0"/>
            </a:br>
            <a:r>
              <a:rPr lang="hu-HU" sz="2400" dirty="0"/>
              <a:t>A köznevelés mindenki számára biztosítsa a társadalom és a munkaerőpiac által elvárt digitális kompetenciák megalapozását és fejlesztését, különös tekintettel a szakképzés, a felsőoktatás és az egész életen át tartó tanulás igényeire, illetve az eredményesség, a méltányosság és a hatékonyság szempontjaira.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518024-DA47-4D70-8F1B-1A0BEB5532FC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644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1520" y="116633"/>
            <a:ext cx="8263830" cy="1574056"/>
          </a:xfrm>
        </p:spPr>
        <p:txBody>
          <a:bodyPr/>
          <a:lstStyle/>
          <a:p>
            <a:r>
              <a:rPr lang="hu-HU" dirty="0"/>
              <a:t>DOS – Köznevelés – </a:t>
            </a:r>
            <a:r>
              <a:rPr lang="hu-HU" i="1" dirty="0"/>
              <a:t>Eszköz</a:t>
            </a:r>
            <a:r>
              <a:rPr lang="hu-HU" dirty="0"/>
              <a:t>rendszer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340768"/>
            <a:ext cx="8352928" cy="4836195"/>
          </a:xfrm>
        </p:spPr>
        <p:txBody>
          <a:bodyPr/>
          <a:lstStyle/>
          <a:p>
            <a:r>
              <a:rPr lang="hu-HU" sz="2400" dirty="0"/>
              <a:t>a digitális kompetencia mérését támogató kimeneti követelményrendszer kialakítása</a:t>
            </a:r>
          </a:p>
          <a:p>
            <a:r>
              <a:rPr lang="hu-HU" sz="2400" dirty="0"/>
              <a:t>a digitális kompetencia fejlesztését támogató tananyagok és környezet fejlesztése</a:t>
            </a:r>
          </a:p>
          <a:p>
            <a:r>
              <a:rPr lang="hu-HU" sz="2400" dirty="0"/>
              <a:t>a pedagógusok digitális pedagógiai módszertani gyakorlatának fejlesztése</a:t>
            </a:r>
          </a:p>
          <a:p>
            <a:r>
              <a:rPr lang="hu-HU" sz="2400" dirty="0"/>
              <a:t>a digitális infrastruktúra fejlesztése</a:t>
            </a:r>
          </a:p>
          <a:p>
            <a:r>
              <a:rPr lang="hu-HU" sz="2400" dirty="0"/>
              <a:t>digitális központi támogató szolgáltatások kialakítása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518024-DA47-4D70-8F1B-1A0BEB5532FC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45091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2038</TotalTime>
  <Words>1473</Words>
  <Application>Microsoft Office PowerPoint</Application>
  <PresentationFormat>Diavetítés a képernyőre (4:3 oldalarány)</PresentationFormat>
  <Paragraphs>185</Paragraphs>
  <Slides>21</Slides>
  <Notes>4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1_Office-téma</vt:lpstr>
      <vt:lpstr>Ágazati koncepció a digitális konstrukciók tekintetében </vt:lpstr>
      <vt:lpstr>PowerPoint-bemutató</vt:lpstr>
      <vt:lpstr>Digitális Oktatási Stratégia – Köznevelés</vt:lpstr>
      <vt:lpstr>DOS – Köznevelés</vt:lpstr>
      <vt:lpstr>DOS – Köznevelés - Infrastruktúra</vt:lpstr>
      <vt:lpstr>DOS – Köznevelés – Pedagógusok</vt:lpstr>
      <vt:lpstr>DOS – Köznevelés – Tartalomfejlesztés</vt:lpstr>
      <vt:lpstr>DOS – Köznevelés – Célok</vt:lpstr>
      <vt:lpstr>DOS – Köznevelés – Eszközrendszer</vt:lpstr>
      <vt:lpstr>PowerPoint-bemutató</vt:lpstr>
      <vt:lpstr>Emberi Erőforrás Fejlesztési Operatív Program     (EFOP) 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EFOP-3.2.3 Digitális környezet a köznevelésben</vt:lpstr>
      <vt:lpstr>EFOP 3.2.3 – Digitális környezet a köznevelésben</vt:lpstr>
      <vt:lpstr>EFOP 3.2.3 – Digitális környezet a köznevelésben</vt:lpstr>
      <vt:lpstr> Köszönöm a figyelmet!</vt:lpstr>
    </vt:vector>
  </TitlesOfParts>
  <Company>KD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Takács Tamás</dc:creator>
  <cp:lastModifiedBy>Singer Péter</cp:lastModifiedBy>
  <cp:revision>262</cp:revision>
  <cp:lastPrinted>2016-05-05T08:39:34Z</cp:lastPrinted>
  <dcterms:created xsi:type="dcterms:W3CDTF">2015-09-23T09:28:46Z</dcterms:created>
  <dcterms:modified xsi:type="dcterms:W3CDTF">2017-04-08T04:23:05Z</dcterms:modified>
</cp:coreProperties>
</file>