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8" r:id="rId4"/>
    <p:sldId id="269" r:id="rId5"/>
    <p:sldId id="270" r:id="rId6"/>
    <p:sldId id="272" r:id="rId7"/>
    <p:sldId id="271" r:id="rId8"/>
    <p:sldId id="273" r:id="rId9"/>
    <p:sldId id="257" r:id="rId10"/>
    <p:sldId id="265" r:id="rId11"/>
    <p:sldId id="266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74" r:id="rId21"/>
    <p:sldId id="283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0D0EB-71BD-4707-A7D6-7E5E1C10632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EC1596C-4E6C-4639-BDF6-79AC78969D1A}">
      <dgm:prSet phldrT="[Szöveg]"/>
      <dgm:spPr/>
      <dgm:t>
        <a:bodyPr/>
        <a:lstStyle/>
        <a:p>
          <a:r>
            <a:rPr lang="hu-HU" dirty="0" smtClean="0"/>
            <a:t>Mentor program</a:t>
          </a:r>
          <a:endParaRPr lang="hu-HU" dirty="0"/>
        </a:p>
      </dgm:t>
    </dgm:pt>
    <dgm:pt modelId="{B20F82DE-F9E0-4DCC-A171-52AAD40A555E}" type="parTrans" cxnId="{D8AD0E19-3854-4203-BCB4-68E04F6D80D2}">
      <dgm:prSet/>
      <dgm:spPr/>
      <dgm:t>
        <a:bodyPr/>
        <a:lstStyle/>
        <a:p>
          <a:endParaRPr lang="hu-HU"/>
        </a:p>
      </dgm:t>
    </dgm:pt>
    <dgm:pt modelId="{BBE3CE1B-C2AB-4309-9B62-80B14347172E}" type="sibTrans" cxnId="{D8AD0E19-3854-4203-BCB4-68E04F6D80D2}">
      <dgm:prSet/>
      <dgm:spPr/>
      <dgm:t>
        <a:bodyPr/>
        <a:lstStyle/>
        <a:p>
          <a:endParaRPr lang="hu-HU"/>
        </a:p>
      </dgm:t>
    </dgm:pt>
    <dgm:pt modelId="{E17354EC-361F-4B5B-91E7-D92D6814AFC9}">
      <dgm:prSet phldrT="[Szöveg]"/>
      <dgm:spPr/>
      <dgm:t>
        <a:bodyPr/>
        <a:lstStyle/>
        <a:p>
          <a:r>
            <a:rPr lang="hu-HU" dirty="0" smtClean="0"/>
            <a:t>LEGO szakkörök</a:t>
          </a:r>
          <a:endParaRPr lang="hu-HU" dirty="0"/>
        </a:p>
      </dgm:t>
    </dgm:pt>
    <dgm:pt modelId="{CD80EBDF-14B8-4433-A3B6-46BB7FBE6631}" type="parTrans" cxnId="{FA282C58-F61A-4215-9032-2717727ECAB2}">
      <dgm:prSet/>
      <dgm:spPr/>
      <dgm:t>
        <a:bodyPr/>
        <a:lstStyle/>
        <a:p>
          <a:endParaRPr lang="hu-HU"/>
        </a:p>
      </dgm:t>
    </dgm:pt>
    <dgm:pt modelId="{9B75AB22-85F4-47D8-BEDA-B4AC4E259D88}" type="sibTrans" cxnId="{FA282C58-F61A-4215-9032-2717727ECAB2}">
      <dgm:prSet/>
      <dgm:spPr/>
      <dgm:t>
        <a:bodyPr/>
        <a:lstStyle/>
        <a:p>
          <a:endParaRPr lang="hu-HU"/>
        </a:p>
      </dgm:t>
    </dgm:pt>
    <dgm:pt modelId="{95BB7F42-58DC-478A-B99B-2905D560F6FA}">
      <dgm:prSet phldrT="[Szöveg]"/>
      <dgm:spPr/>
      <dgm:t>
        <a:bodyPr/>
        <a:lstStyle/>
        <a:p>
          <a:r>
            <a:rPr lang="hu-HU" dirty="0" smtClean="0"/>
            <a:t>FLL verseny</a:t>
          </a:r>
          <a:endParaRPr lang="hu-HU" dirty="0"/>
        </a:p>
      </dgm:t>
    </dgm:pt>
    <dgm:pt modelId="{2D70E906-9837-4284-AC47-3897E64C8276}" type="parTrans" cxnId="{82D835A9-CD89-4DA6-AE77-CA1626358E36}">
      <dgm:prSet/>
      <dgm:spPr/>
      <dgm:t>
        <a:bodyPr/>
        <a:lstStyle/>
        <a:p>
          <a:endParaRPr lang="hu-HU"/>
        </a:p>
      </dgm:t>
    </dgm:pt>
    <dgm:pt modelId="{4D23E596-3318-4550-9060-E5205F480A9B}" type="sibTrans" cxnId="{82D835A9-CD89-4DA6-AE77-CA1626358E36}">
      <dgm:prSet/>
      <dgm:spPr/>
      <dgm:t>
        <a:bodyPr/>
        <a:lstStyle/>
        <a:p>
          <a:endParaRPr lang="hu-HU"/>
        </a:p>
      </dgm:t>
    </dgm:pt>
    <dgm:pt modelId="{3A94D206-38F4-4166-9B9A-93B3E33414FA}">
      <dgm:prSet phldrT="[Szöveg]" custT="1"/>
      <dgm:spPr/>
      <dgm:t>
        <a:bodyPr/>
        <a:lstStyle/>
        <a:p>
          <a:r>
            <a:rPr lang="hu-HU" sz="2000" dirty="0" smtClean="0"/>
            <a:t>Természettudományos és műszaki, mérnöki  szemléletformálás</a:t>
          </a:r>
        </a:p>
        <a:p>
          <a:r>
            <a:rPr lang="hu-HU" sz="2000" dirty="0" smtClean="0"/>
            <a:t>Pályaorientáció</a:t>
          </a:r>
          <a:endParaRPr lang="hu-HU" sz="2000" dirty="0"/>
        </a:p>
      </dgm:t>
    </dgm:pt>
    <dgm:pt modelId="{CBC06683-2BB7-49FA-9BE7-D3A5B9622705}" type="parTrans" cxnId="{F5C08243-F228-48B0-A406-DCE66E627291}">
      <dgm:prSet/>
      <dgm:spPr/>
      <dgm:t>
        <a:bodyPr/>
        <a:lstStyle/>
        <a:p>
          <a:endParaRPr lang="hu-HU"/>
        </a:p>
      </dgm:t>
    </dgm:pt>
    <dgm:pt modelId="{5451F593-97A3-4299-84E7-B2034B34A7E4}" type="sibTrans" cxnId="{F5C08243-F228-48B0-A406-DCE66E627291}">
      <dgm:prSet/>
      <dgm:spPr/>
      <dgm:t>
        <a:bodyPr/>
        <a:lstStyle/>
        <a:p>
          <a:endParaRPr lang="hu-HU"/>
        </a:p>
      </dgm:t>
    </dgm:pt>
    <dgm:pt modelId="{B3BA9419-C79E-4B00-9BCF-01E80993054E}" type="pres">
      <dgm:prSet presAssocID="{18A0D0EB-71BD-4707-A7D6-7E5E1C106325}" presName="Name0" presStyleCnt="0">
        <dgm:presLayoutVars>
          <dgm:chMax val="4"/>
          <dgm:resizeHandles val="exact"/>
        </dgm:presLayoutVars>
      </dgm:prSet>
      <dgm:spPr/>
    </dgm:pt>
    <dgm:pt modelId="{74733C43-ECE5-4305-83B3-1895E74B75C5}" type="pres">
      <dgm:prSet presAssocID="{18A0D0EB-71BD-4707-A7D6-7E5E1C106325}" presName="ellipse" presStyleLbl="trBgShp" presStyleIdx="0" presStyleCnt="1"/>
      <dgm:spPr/>
    </dgm:pt>
    <dgm:pt modelId="{CFE7E0F7-CA70-4345-868C-32A1486B0AB2}" type="pres">
      <dgm:prSet presAssocID="{18A0D0EB-71BD-4707-A7D6-7E5E1C106325}" presName="arrow1" presStyleLbl="fgShp" presStyleIdx="0" presStyleCnt="1"/>
      <dgm:spPr/>
    </dgm:pt>
    <dgm:pt modelId="{EA4DCA75-612E-46BE-B349-D8C167A5C150}" type="pres">
      <dgm:prSet presAssocID="{18A0D0EB-71BD-4707-A7D6-7E5E1C106325}" presName="rectangle" presStyleLbl="revTx" presStyleIdx="0" presStyleCnt="1" custScaleX="127139" custLinFactNeighborY="1190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CC2D1A-8874-499E-B2ED-6BE45A6C9BC3}" type="pres">
      <dgm:prSet presAssocID="{E17354EC-361F-4B5B-91E7-D92D6814AFC9}" presName="item1" presStyleLbl="node1" presStyleIdx="0" presStyleCnt="3">
        <dgm:presLayoutVars>
          <dgm:bulletEnabled val="1"/>
        </dgm:presLayoutVars>
      </dgm:prSet>
      <dgm:spPr/>
    </dgm:pt>
    <dgm:pt modelId="{6FA7F4C3-14F1-4581-901A-4ED91D25D920}" type="pres">
      <dgm:prSet presAssocID="{95BB7F42-58DC-478A-B99B-2905D560F6F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D9DC99-E3EF-4063-BDE5-E9E3269B2668}" type="pres">
      <dgm:prSet presAssocID="{3A94D206-38F4-4166-9B9A-93B3E33414FA}" presName="item3" presStyleLbl="node1" presStyleIdx="2" presStyleCnt="3">
        <dgm:presLayoutVars>
          <dgm:bulletEnabled val="1"/>
        </dgm:presLayoutVars>
      </dgm:prSet>
      <dgm:spPr/>
    </dgm:pt>
    <dgm:pt modelId="{9536C254-107D-4190-A865-6E2B60E50D11}" type="pres">
      <dgm:prSet presAssocID="{18A0D0EB-71BD-4707-A7D6-7E5E1C106325}" presName="funnel" presStyleLbl="trAlignAcc1" presStyleIdx="0" presStyleCnt="1"/>
      <dgm:spPr/>
    </dgm:pt>
  </dgm:ptLst>
  <dgm:cxnLst>
    <dgm:cxn modelId="{E507B1B6-3493-4F49-84B5-C683BC7471FA}" type="presOf" srcId="{18A0D0EB-71BD-4707-A7D6-7E5E1C106325}" destId="{B3BA9419-C79E-4B00-9BCF-01E80993054E}" srcOrd="0" destOrd="0" presId="urn:microsoft.com/office/officeart/2005/8/layout/funnel1"/>
    <dgm:cxn modelId="{84682A01-0590-4611-BB88-E3D32D552B59}" type="presOf" srcId="{E17354EC-361F-4B5B-91E7-D92D6814AFC9}" destId="{6FA7F4C3-14F1-4581-901A-4ED91D25D920}" srcOrd="0" destOrd="0" presId="urn:microsoft.com/office/officeart/2005/8/layout/funnel1"/>
    <dgm:cxn modelId="{FA282C58-F61A-4215-9032-2717727ECAB2}" srcId="{18A0D0EB-71BD-4707-A7D6-7E5E1C106325}" destId="{E17354EC-361F-4B5B-91E7-D92D6814AFC9}" srcOrd="1" destOrd="0" parTransId="{CD80EBDF-14B8-4433-A3B6-46BB7FBE6631}" sibTransId="{9B75AB22-85F4-47D8-BEDA-B4AC4E259D88}"/>
    <dgm:cxn modelId="{635FF40A-5C46-4E83-9428-4F1384ADA15C}" type="presOf" srcId="{95BB7F42-58DC-478A-B99B-2905D560F6FA}" destId="{77CC2D1A-8874-499E-B2ED-6BE45A6C9BC3}" srcOrd="0" destOrd="0" presId="urn:microsoft.com/office/officeart/2005/8/layout/funnel1"/>
    <dgm:cxn modelId="{82D835A9-CD89-4DA6-AE77-CA1626358E36}" srcId="{18A0D0EB-71BD-4707-A7D6-7E5E1C106325}" destId="{95BB7F42-58DC-478A-B99B-2905D560F6FA}" srcOrd="2" destOrd="0" parTransId="{2D70E906-9837-4284-AC47-3897E64C8276}" sibTransId="{4D23E596-3318-4550-9060-E5205F480A9B}"/>
    <dgm:cxn modelId="{E353FD47-3936-423D-B662-C51DDB2A2DC8}" type="presOf" srcId="{3A94D206-38F4-4166-9B9A-93B3E33414FA}" destId="{EA4DCA75-612E-46BE-B349-D8C167A5C150}" srcOrd="0" destOrd="0" presId="urn:microsoft.com/office/officeart/2005/8/layout/funnel1"/>
    <dgm:cxn modelId="{B6A6CF71-5C01-4648-9A3E-1D95788D4E04}" type="presOf" srcId="{BEC1596C-4E6C-4639-BDF6-79AC78969D1A}" destId="{DAD9DC99-E3EF-4063-BDE5-E9E3269B2668}" srcOrd="0" destOrd="0" presId="urn:microsoft.com/office/officeart/2005/8/layout/funnel1"/>
    <dgm:cxn modelId="{F5C08243-F228-48B0-A406-DCE66E627291}" srcId="{18A0D0EB-71BD-4707-A7D6-7E5E1C106325}" destId="{3A94D206-38F4-4166-9B9A-93B3E33414FA}" srcOrd="3" destOrd="0" parTransId="{CBC06683-2BB7-49FA-9BE7-D3A5B9622705}" sibTransId="{5451F593-97A3-4299-84E7-B2034B34A7E4}"/>
    <dgm:cxn modelId="{D8AD0E19-3854-4203-BCB4-68E04F6D80D2}" srcId="{18A0D0EB-71BD-4707-A7D6-7E5E1C106325}" destId="{BEC1596C-4E6C-4639-BDF6-79AC78969D1A}" srcOrd="0" destOrd="0" parTransId="{B20F82DE-F9E0-4DCC-A171-52AAD40A555E}" sibTransId="{BBE3CE1B-C2AB-4309-9B62-80B14347172E}"/>
    <dgm:cxn modelId="{AF28DD24-0326-450E-9D93-3955E1EEB46D}" type="presParOf" srcId="{B3BA9419-C79E-4B00-9BCF-01E80993054E}" destId="{74733C43-ECE5-4305-83B3-1895E74B75C5}" srcOrd="0" destOrd="0" presId="urn:microsoft.com/office/officeart/2005/8/layout/funnel1"/>
    <dgm:cxn modelId="{1D11E434-5590-4C0A-AA73-C28C5157828E}" type="presParOf" srcId="{B3BA9419-C79E-4B00-9BCF-01E80993054E}" destId="{CFE7E0F7-CA70-4345-868C-32A1486B0AB2}" srcOrd="1" destOrd="0" presId="urn:microsoft.com/office/officeart/2005/8/layout/funnel1"/>
    <dgm:cxn modelId="{B55F3978-8828-4158-B30E-DEB4868F3534}" type="presParOf" srcId="{B3BA9419-C79E-4B00-9BCF-01E80993054E}" destId="{EA4DCA75-612E-46BE-B349-D8C167A5C150}" srcOrd="2" destOrd="0" presId="urn:microsoft.com/office/officeart/2005/8/layout/funnel1"/>
    <dgm:cxn modelId="{5975A56B-68D1-47CE-98B7-ADBE3BFBF1E3}" type="presParOf" srcId="{B3BA9419-C79E-4B00-9BCF-01E80993054E}" destId="{77CC2D1A-8874-499E-B2ED-6BE45A6C9BC3}" srcOrd="3" destOrd="0" presId="urn:microsoft.com/office/officeart/2005/8/layout/funnel1"/>
    <dgm:cxn modelId="{2C7EB5F8-ABF4-410A-91E1-8096D87DBE8D}" type="presParOf" srcId="{B3BA9419-C79E-4B00-9BCF-01E80993054E}" destId="{6FA7F4C3-14F1-4581-901A-4ED91D25D920}" srcOrd="4" destOrd="0" presId="urn:microsoft.com/office/officeart/2005/8/layout/funnel1"/>
    <dgm:cxn modelId="{2E06E23A-E6A1-4D1B-A293-4010928F638D}" type="presParOf" srcId="{B3BA9419-C79E-4B00-9BCF-01E80993054E}" destId="{DAD9DC99-E3EF-4063-BDE5-E9E3269B2668}" srcOrd="5" destOrd="0" presId="urn:microsoft.com/office/officeart/2005/8/layout/funnel1"/>
    <dgm:cxn modelId="{A71DD1BB-0649-45EB-80AE-F3F55E17679A}" type="presParOf" srcId="{B3BA9419-C79E-4B00-9BCF-01E80993054E}" destId="{9536C254-107D-4190-A865-6E2B60E50D1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33C43-ECE5-4305-83B3-1895E74B75C5}">
      <dsp:nvSpPr>
        <dsp:cNvPr id="0" name=""/>
        <dsp:cNvSpPr/>
      </dsp:nvSpPr>
      <dsp:spPr>
        <a:xfrm>
          <a:off x="1548494" y="182011"/>
          <a:ext cx="3612219" cy="125447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7E0F7-CA70-4345-868C-32A1486B0AB2}">
      <dsp:nvSpPr>
        <dsp:cNvPr id="0" name=""/>
        <dsp:cNvSpPr/>
      </dsp:nvSpPr>
      <dsp:spPr>
        <a:xfrm>
          <a:off x="3010182" y="3253797"/>
          <a:ext cx="700042" cy="44802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DCA75-612E-46BE-B349-D8C167A5C150}">
      <dsp:nvSpPr>
        <dsp:cNvPr id="0" name=""/>
        <dsp:cNvSpPr/>
      </dsp:nvSpPr>
      <dsp:spPr>
        <a:xfrm>
          <a:off x="1224139" y="3640221"/>
          <a:ext cx="4272129" cy="840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Természettudományos és műszaki, mérnöki  szemléletformálás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Pályaorientáció</a:t>
          </a:r>
          <a:endParaRPr lang="hu-HU" sz="2000" kern="1200" dirty="0"/>
        </a:p>
      </dsp:txBody>
      <dsp:txXfrm>
        <a:off x="1224139" y="3640221"/>
        <a:ext cx="4272129" cy="840051"/>
      </dsp:txXfrm>
    </dsp:sp>
    <dsp:sp modelId="{77CC2D1A-8874-499E-B2ED-6BE45A6C9BC3}">
      <dsp:nvSpPr>
        <dsp:cNvPr id="0" name=""/>
        <dsp:cNvSpPr/>
      </dsp:nvSpPr>
      <dsp:spPr>
        <a:xfrm>
          <a:off x="2861773" y="1533373"/>
          <a:ext cx="1260076" cy="1260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FLL verseny</a:t>
          </a:r>
          <a:endParaRPr lang="hu-HU" sz="1600" kern="1200" dirty="0"/>
        </a:p>
      </dsp:txBody>
      <dsp:txXfrm>
        <a:off x="3046307" y="1717907"/>
        <a:ext cx="891008" cy="891008"/>
      </dsp:txXfrm>
    </dsp:sp>
    <dsp:sp modelId="{6FA7F4C3-14F1-4581-901A-4ED91D25D920}">
      <dsp:nvSpPr>
        <dsp:cNvPr id="0" name=""/>
        <dsp:cNvSpPr/>
      </dsp:nvSpPr>
      <dsp:spPr>
        <a:xfrm>
          <a:off x="1960118" y="588035"/>
          <a:ext cx="1260076" cy="1260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LEGO szakkörök</a:t>
          </a:r>
          <a:endParaRPr lang="hu-HU" sz="1600" kern="1200" dirty="0"/>
        </a:p>
      </dsp:txBody>
      <dsp:txXfrm>
        <a:off x="2144652" y="772569"/>
        <a:ext cx="891008" cy="891008"/>
      </dsp:txXfrm>
    </dsp:sp>
    <dsp:sp modelId="{DAD9DC99-E3EF-4063-BDE5-E9E3269B2668}">
      <dsp:nvSpPr>
        <dsp:cNvPr id="0" name=""/>
        <dsp:cNvSpPr/>
      </dsp:nvSpPr>
      <dsp:spPr>
        <a:xfrm>
          <a:off x="3248197" y="283377"/>
          <a:ext cx="1260076" cy="1260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Mentor program</a:t>
          </a:r>
          <a:endParaRPr lang="hu-HU" sz="1600" kern="1200" dirty="0"/>
        </a:p>
      </dsp:txBody>
      <dsp:txXfrm>
        <a:off x="3432731" y="467911"/>
        <a:ext cx="891008" cy="891008"/>
      </dsp:txXfrm>
    </dsp:sp>
    <dsp:sp modelId="{9536C254-107D-4190-A865-6E2B60E50D11}">
      <dsp:nvSpPr>
        <dsp:cNvPr id="0" name=""/>
        <dsp:cNvSpPr/>
      </dsp:nvSpPr>
      <dsp:spPr>
        <a:xfrm>
          <a:off x="1400084" y="28001"/>
          <a:ext cx="3920238" cy="313619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45A74-F669-4859-A85D-E9E3A54DD147}" type="datetimeFigureOut">
              <a:rPr lang="hu-HU" smtClean="0"/>
              <a:t>2017.04.07.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752ED-384E-4EAF-8CF5-A3EFC6AAE0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050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ím és szöveg - Felsorolás 3 szi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256464" y="350234"/>
            <a:ext cx="3492000" cy="720000"/>
          </a:xfrm>
        </p:spPr>
        <p:txBody>
          <a:bodyPr>
            <a:normAutofit/>
          </a:bodyPr>
          <a:lstStyle>
            <a:lvl1pPr algn="r">
              <a:defRPr sz="3000" baseline="0"/>
            </a:lvl1pPr>
          </a:lstStyle>
          <a:p>
            <a:r>
              <a:rPr lang="hu-HU" dirty="0" smtClean="0"/>
              <a:t>Cím röviden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589313"/>
            <a:ext cx="8208912" cy="4359967"/>
          </a:xfrm>
        </p:spPr>
        <p:txBody>
          <a:bodyPr/>
          <a:lstStyle>
            <a:lvl1pPr marL="174625" indent="-174625">
              <a:buClr>
                <a:schemeClr val="bg1"/>
              </a:buClr>
              <a:buFont typeface="Arial" pitchFamily="34" charset="0"/>
              <a:buChar char="•"/>
              <a:defRPr sz="4200"/>
            </a:lvl1pPr>
            <a:lvl2pPr marL="358775" indent="-184150">
              <a:buFont typeface="Calibri" pitchFamily="34" charset="0"/>
              <a:buChar char="‐"/>
              <a:defRPr sz="3000"/>
            </a:lvl2pPr>
            <a:lvl3pPr marL="358775" indent="-184150">
              <a:buFont typeface="Calibri" pitchFamily="34" charset="0"/>
              <a:buChar char="‐"/>
              <a:defRPr/>
            </a:lvl3pPr>
            <a:lvl4pPr marL="358775" indent="-184150">
              <a:buFont typeface="Calibri" pitchFamily="34" charset="0"/>
              <a:buChar char="‐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A legfőbb ..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sp>
        <p:nvSpPr>
          <p:cNvPr id="10" name="Dátum helye 3"/>
          <p:cNvSpPr>
            <a:spLocks noGrp="1"/>
          </p:cNvSpPr>
          <p:nvPr>
            <p:ph type="dt" sz="half" idx="2"/>
          </p:nvPr>
        </p:nvSpPr>
        <p:spPr>
          <a:xfrm>
            <a:off x="1378800" y="6296400"/>
            <a:ext cx="1166400" cy="2880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00" spc="-140" baseline="0">
                <a:solidFill>
                  <a:schemeClr val="tx1"/>
                </a:solidFill>
              </a:defRPr>
            </a:lvl1pPr>
          </a:lstStyle>
          <a:p>
            <a:fld id="{047E905B-A729-46F7-B77F-A9B53729E673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292800"/>
            <a:ext cx="11628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5B88AD1-6C47-4F35-95EC-CEBFE3BFA36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24000" y="486000"/>
            <a:ext cx="2016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hu-HU" sz="1400" b="1" cap="all" baseline="0" dirty="0"/>
            </a:lvl1pPr>
          </a:lstStyle>
          <a:p>
            <a:pPr>
              <a:spcBef>
                <a:spcPct val="200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051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zponzor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19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3"/>
          <p:cNvSpPr>
            <a:spLocks noGrp="1"/>
          </p:cNvSpPr>
          <p:nvPr>
            <p:ph type="dt" sz="half" idx="2"/>
          </p:nvPr>
        </p:nvSpPr>
        <p:spPr>
          <a:xfrm>
            <a:off x="1378800" y="6296400"/>
            <a:ext cx="1166400" cy="2880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00" spc="-140" baseline="0">
                <a:solidFill>
                  <a:schemeClr val="tx1"/>
                </a:solidFill>
              </a:defRPr>
            </a:lvl1pPr>
          </a:lstStyle>
          <a:p>
            <a:fld id="{BE781AEC-8EE7-48E7-8EC9-19173C2D2F6C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292800"/>
            <a:ext cx="11628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5B88AD1-6C47-4F35-95EC-CEBFE3BFA36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24000" y="486000"/>
            <a:ext cx="2016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hu-HU" sz="1400" b="1" cap="all" baseline="0" dirty="0"/>
            </a:lvl1pPr>
          </a:lstStyle>
          <a:p>
            <a:pPr>
              <a:spcBef>
                <a:spcPct val="200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425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364088" y="404664"/>
            <a:ext cx="3492000" cy="720000"/>
          </a:xfrm>
        </p:spPr>
        <p:txBody>
          <a:bodyPr anchor="b" anchorCtr="0">
            <a:normAutofit/>
          </a:bodyPr>
          <a:lstStyle>
            <a:lvl1pPr algn="r">
              <a:defRPr sz="3000"/>
            </a:lvl1pPr>
          </a:lstStyle>
          <a:p>
            <a:r>
              <a:rPr lang="hu-HU" dirty="0" smtClean="0"/>
              <a:t>Cím röviden</a:t>
            </a:r>
            <a:endParaRPr lang="hu-HU" dirty="0"/>
          </a:p>
        </p:txBody>
      </p:sp>
      <p:sp>
        <p:nvSpPr>
          <p:cNvPr id="8" name="Dátum helye 3"/>
          <p:cNvSpPr>
            <a:spLocks noGrp="1"/>
          </p:cNvSpPr>
          <p:nvPr>
            <p:ph type="dt" sz="half" idx="2"/>
          </p:nvPr>
        </p:nvSpPr>
        <p:spPr>
          <a:xfrm>
            <a:off x="1378800" y="6296400"/>
            <a:ext cx="1166400" cy="2880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00" spc="-140" baseline="0">
                <a:solidFill>
                  <a:schemeClr val="tx1"/>
                </a:solidFill>
              </a:defRPr>
            </a:lvl1pPr>
          </a:lstStyle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292800"/>
            <a:ext cx="11628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5B88AD1-6C47-4F35-95EC-CEBFE3BFA36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24000" y="486000"/>
            <a:ext cx="2016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hu-HU" sz="1400" b="1" cap="all" baseline="0" dirty="0"/>
            </a:lvl1pPr>
          </a:lstStyle>
          <a:p>
            <a:pPr>
              <a:spcBef>
                <a:spcPct val="200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109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635896" y="3429000"/>
            <a:ext cx="5328592" cy="1110332"/>
          </a:xfrm>
        </p:spPr>
        <p:txBody>
          <a:bodyPr anchor="t">
            <a:normAutofit/>
          </a:bodyPr>
          <a:lstStyle>
            <a:lvl1pPr algn="l">
              <a:defRPr sz="4800" b="1" cap="all"/>
            </a:lvl1pPr>
          </a:lstStyle>
          <a:p>
            <a:r>
              <a:rPr lang="hu-HU" dirty="0" smtClean="0"/>
              <a:t>Elválasztó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3635896" y="4725144"/>
            <a:ext cx="5328592" cy="93610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Alcím</a:t>
            </a:r>
          </a:p>
        </p:txBody>
      </p:sp>
      <p:sp>
        <p:nvSpPr>
          <p:cNvPr id="9" name="Dátum helye 3"/>
          <p:cNvSpPr>
            <a:spLocks noGrp="1"/>
          </p:cNvSpPr>
          <p:nvPr>
            <p:ph type="dt" sz="half" idx="2"/>
          </p:nvPr>
        </p:nvSpPr>
        <p:spPr>
          <a:xfrm>
            <a:off x="1378800" y="6296400"/>
            <a:ext cx="1166400" cy="2880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00" spc="-140" baseline="0">
                <a:solidFill>
                  <a:schemeClr val="tx1"/>
                </a:solidFill>
              </a:defRPr>
            </a:lvl1pPr>
          </a:lstStyle>
          <a:p>
            <a:fld id="{DBCE5022-693E-46D3-AA13-111B77727890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292800"/>
            <a:ext cx="11628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5B88AD1-6C47-4F35-95EC-CEBFE3BFA36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24000" y="486000"/>
            <a:ext cx="2016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hu-HU" sz="1400" b="1" cap="all" baseline="0" dirty="0"/>
            </a:lvl1pPr>
          </a:lstStyle>
          <a:p>
            <a:pPr>
              <a:spcBef>
                <a:spcPct val="200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395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400480" y="330158"/>
            <a:ext cx="3492000" cy="720000"/>
          </a:xfrm>
        </p:spPr>
        <p:txBody>
          <a:bodyPr anchor="b">
            <a:noAutofit/>
          </a:bodyPr>
          <a:lstStyle>
            <a:lvl1pPr algn="r">
              <a:defRPr sz="3000" b="1"/>
            </a:lvl1pPr>
          </a:lstStyle>
          <a:p>
            <a:r>
              <a:rPr lang="hu-HU" dirty="0" smtClean="0"/>
              <a:t>Kép címe röviden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99592" y="1196752"/>
            <a:ext cx="5112568" cy="3898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899592" y="5229200"/>
            <a:ext cx="5112568" cy="804862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Kép leírása….</a:t>
            </a:r>
          </a:p>
        </p:txBody>
      </p:sp>
      <p:sp>
        <p:nvSpPr>
          <p:cNvPr id="10" name="Dátum helye 3"/>
          <p:cNvSpPr>
            <a:spLocks noGrp="1"/>
          </p:cNvSpPr>
          <p:nvPr>
            <p:ph type="dt" sz="half" idx="15"/>
          </p:nvPr>
        </p:nvSpPr>
        <p:spPr>
          <a:xfrm>
            <a:off x="1378800" y="6296400"/>
            <a:ext cx="1166400" cy="2880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00" spc="-140" baseline="0">
                <a:solidFill>
                  <a:schemeClr val="tx1"/>
                </a:solidFill>
              </a:defRPr>
            </a:lvl1pPr>
          </a:lstStyle>
          <a:p>
            <a:fld id="{23524122-47F4-40F4-86E1-A6410005E625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292800"/>
            <a:ext cx="11628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5B88AD1-6C47-4F35-95EC-CEBFE3BFA36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24000" y="486000"/>
            <a:ext cx="2016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hu-HU" sz="1400" b="1" cap="all" baseline="0" dirty="0"/>
            </a:lvl1pPr>
          </a:lstStyle>
          <a:p>
            <a:pPr>
              <a:spcBef>
                <a:spcPct val="200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602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028183" y="764704"/>
            <a:ext cx="3008313" cy="670396"/>
          </a:xfrm>
        </p:spPr>
        <p:txBody>
          <a:bodyPr anchor="b">
            <a:noAutofit/>
          </a:bodyPr>
          <a:lstStyle>
            <a:lvl1pPr algn="l">
              <a:defRPr sz="3000" b="1"/>
            </a:lvl1pPr>
          </a:lstStyle>
          <a:p>
            <a:r>
              <a:rPr lang="hu-HU" dirty="0" smtClean="0"/>
              <a:t>Tartalom címe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395536" y="1124744"/>
            <a:ext cx="5122912" cy="4929411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000"/>
            </a:lvl1pPr>
            <a:lvl2pPr marL="971550" indent="-514350">
              <a:buFont typeface="+mj-lt"/>
              <a:buAutoNum type="arabicPeriod"/>
              <a:defRPr sz="2800"/>
            </a:lvl2pPr>
            <a:lvl3pPr marL="1371600" indent="-457200">
              <a:buFont typeface="+mj-lt"/>
              <a:buAutoNum type="arabicPeriod"/>
              <a:defRPr sz="2400"/>
            </a:lvl3pPr>
            <a:lvl4pPr marL="1828800" indent="-457200">
              <a:buFont typeface="+mj-lt"/>
              <a:buAutoNum type="arabicPeriod"/>
              <a:defRPr sz="2000"/>
            </a:lvl4pPr>
            <a:lvl5pPr marL="2286000" indent="-457200">
              <a:buFont typeface="+mj-lt"/>
              <a:buAutoNum type="arabicPeriod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Első oldal tartalma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6028183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Tartalom leírása, mi fog szerepelni a vetítésen, </a:t>
            </a:r>
            <a:r>
              <a:rPr lang="hu-HU" dirty="0" err="1" smtClean="0"/>
              <a:t>stb</a:t>
            </a:r>
            <a:r>
              <a:rPr lang="hu-HU" dirty="0" smtClean="0"/>
              <a:t>….</a:t>
            </a:r>
          </a:p>
        </p:txBody>
      </p:sp>
      <p:sp>
        <p:nvSpPr>
          <p:cNvPr id="10" name="Dátum helye 3"/>
          <p:cNvSpPr>
            <a:spLocks noGrp="1"/>
          </p:cNvSpPr>
          <p:nvPr>
            <p:ph type="dt" sz="half" idx="15"/>
          </p:nvPr>
        </p:nvSpPr>
        <p:spPr>
          <a:xfrm>
            <a:off x="1378800" y="6296400"/>
            <a:ext cx="1166400" cy="2880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00" spc="-140" baseline="0">
                <a:solidFill>
                  <a:schemeClr val="tx1"/>
                </a:solidFill>
              </a:defRPr>
            </a:lvl1pPr>
          </a:lstStyle>
          <a:p>
            <a:fld id="{EAD4F931-7203-4169-A042-3398CD90AFFC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292800"/>
            <a:ext cx="11628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5B88AD1-6C47-4F35-95EC-CEBFE3BFA36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24000" y="486000"/>
            <a:ext cx="2016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hu-HU" sz="1400" b="1" cap="all" baseline="0" dirty="0"/>
            </a:lvl1pPr>
          </a:lstStyle>
          <a:p>
            <a:pPr>
              <a:spcBef>
                <a:spcPct val="200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206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Diagram 2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328472" y="339954"/>
            <a:ext cx="3492000" cy="720000"/>
          </a:xfrm>
        </p:spPr>
        <p:txBody>
          <a:bodyPr anchor="b" anchorCtr="0">
            <a:noAutofit/>
          </a:bodyPr>
          <a:lstStyle>
            <a:lvl1pPr algn="r">
              <a:defRPr sz="3000"/>
            </a:lvl1pPr>
          </a:lstStyle>
          <a:p>
            <a:r>
              <a:rPr lang="hu-HU" dirty="0" smtClean="0"/>
              <a:t>Cím röviden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55576" y="5157192"/>
            <a:ext cx="3456384" cy="432048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Diagram1 leírása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32" y="5157192"/>
            <a:ext cx="3456384" cy="432000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Diagram2 leírása</a:t>
            </a:r>
          </a:p>
        </p:txBody>
      </p:sp>
      <p:sp>
        <p:nvSpPr>
          <p:cNvPr id="11" name="Diagram helye 10"/>
          <p:cNvSpPr>
            <a:spLocks noGrp="1"/>
          </p:cNvSpPr>
          <p:nvPr>
            <p:ph type="chart" sz="quarter" idx="13"/>
          </p:nvPr>
        </p:nvSpPr>
        <p:spPr>
          <a:xfrm>
            <a:off x="755575" y="1628800"/>
            <a:ext cx="3456000" cy="3384380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hu-HU"/>
          </a:p>
        </p:txBody>
      </p:sp>
      <p:sp>
        <p:nvSpPr>
          <p:cNvPr id="12" name="Diagram helye 10"/>
          <p:cNvSpPr>
            <a:spLocks noGrp="1"/>
          </p:cNvSpPr>
          <p:nvPr>
            <p:ph type="chart" sz="quarter" idx="14"/>
          </p:nvPr>
        </p:nvSpPr>
        <p:spPr>
          <a:xfrm>
            <a:off x="4860032" y="1628800"/>
            <a:ext cx="3456384" cy="3384376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hu-HU"/>
          </a:p>
        </p:txBody>
      </p:sp>
      <p:sp>
        <p:nvSpPr>
          <p:cNvPr id="14" name="Dátum helye 3"/>
          <p:cNvSpPr>
            <a:spLocks noGrp="1"/>
          </p:cNvSpPr>
          <p:nvPr>
            <p:ph type="dt" sz="half" idx="2"/>
          </p:nvPr>
        </p:nvSpPr>
        <p:spPr>
          <a:xfrm>
            <a:off x="1378800" y="6296400"/>
            <a:ext cx="1166400" cy="2880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00" spc="-140" baseline="0">
                <a:solidFill>
                  <a:schemeClr val="tx1"/>
                </a:solidFill>
              </a:defRPr>
            </a:lvl1pPr>
          </a:lstStyle>
          <a:p>
            <a:fld id="{2A8B4829-807C-4ADA-A102-53CCBFC676A3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292800"/>
            <a:ext cx="11628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5B88AD1-6C47-4F35-95EC-CEBFE3BFA36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24000" y="486000"/>
            <a:ext cx="2016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hu-HU" sz="1400" b="1" cap="all" baseline="0" dirty="0"/>
            </a:lvl1pPr>
          </a:lstStyle>
          <a:p>
            <a:pPr>
              <a:spcBef>
                <a:spcPct val="200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39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Diagram 2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328472" y="339954"/>
            <a:ext cx="3492000" cy="720000"/>
          </a:xfrm>
        </p:spPr>
        <p:txBody>
          <a:bodyPr anchor="b" anchorCtr="0">
            <a:noAutofit/>
          </a:bodyPr>
          <a:lstStyle>
            <a:lvl1pPr algn="r">
              <a:defRPr sz="3000"/>
            </a:lvl1pPr>
          </a:lstStyle>
          <a:p>
            <a:r>
              <a:rPr lang="hu-HU" dirty="0" smtClean="0"/>
              <a:t>Cím röviden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55576" y="4725144"/>
            <a:ext cx="7560840" cy="432048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Diagram leírása</a:t>
            </a:r>
          </a:p>
        </p:txBody>
      </p:sp>
      <p:sp>
        <p:nvSpPr>
          <p:cNvPr id="11" name="Diagram helye 10"/>
          <p:cNvSpPr>
            <a:spLocks noGrp="1"/>
          </p:cNvSpPr>
          <p:nvPr>
            <p:ph type="chart" sz="quarter" idx="13"/>
          </p:nvPr>
        </p:nvSpPr>
        <p:spPr>
          <a:xfrm>
            <a:off x="755575" y="1268760"/>
            <a:ext cx="3456000" cy="3384380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hu-HU"/>
          </a:p>
        </p:txBody>
      </p:sp>
      <p:sp>
        <p:nvSpPr>
          <p:cNvPr id="12" name="Diagram helye 10"/>
          <p:cNvSpPr>
            <a:spLocks noGrp="1"/>
          </p:cNvSpPr>
          <p:nvPr>
            <p:ph type="chart" sz="quarter" idx="14"/>
          </p:nvPr>
        </p:nvSpPr>
        <p:spPr>
          <a:xfrm>
            <a:off x="4860032" y="1268760"/>
            <a:ext cx="3456384" cy="3384376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hu-HU"/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755576" y="5229200"/>
            <a:ext cx="7560840" cy="6480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Diagram részletei</a:t>
            </a:r>
          </a:p>
        </p:txBody>
      </p:sp>
      <p:sp>
        <p:nvSpPr>
          <p:cNvPr id="15" name="Dátum helye 3"/>
          <p:cNvSpPr>
            <a:spLocks noGrp="1"/>
          </p:cNvSpPr>
          <p:nvPr>
            <p:ph type="dt" sz="half" idx="2"/>
          </p:nvPr>
        </p:nvSpPr>
        <p:spPr>
          <a:xfrm>
            <a:off x="1378800" y="6296400"/>
            <a:ext cx="1166400" cy="2880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00" spc="-140" baseline="0">
                <a:solidFill>
                  <a:schemeClr val="tx1"/>
                </a:solidFill>
              </a:defRPr>
            </a:lvl1pPr>
          </a:lstStyle>
          <a:p>
            <a:fld id="{D60C0507-DB64-46D1-BF02-339AC81CE875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1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292800"/>
            <a:ext cx="11628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5B88AD1-6C47-4F35-95EC-CEBFE3BFA36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24000" y="486000"/>
            <a:ext cx="2016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hu-HU" sz="1400" b="1" cap="all" baseline="0" dirty="0"/>
            </a:lvl1pPr>
          </a:lstStyle>
          <a:p>
            <a:pPr>
              <a:spcBef>
                <a:spcPct val="200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964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328472" y="339954"/>
            <a:ext cx="3492000" cy="720000"/>
          </a:xfrm>
        </p:spPr>
        <p:txBody>
          <a:bodyPr anchor="b" anchorCtr="0">
            <a:noAutofit/>
          </a:bodyPr>
          <a:lstStyle>
            <a:lvl1pPr algn="r">
              <a:defRPr sz="3000"/>
            </a:lvl1pPr>
          </a:lstStyle>
          <a:p>
            <a:r>
              <a:rPr lang="hu-HU" dirty="0" smtClean="0"/>
              <a:t>Cím röviden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5292080" y="1268760"/>
            <a:ext cx="3528392" cy="432048"/>
          </a:xfrm>
        </p:spPr>
        <p:txBody>
          <a:bodyPr anchor="b"/>
          <a:lstStyle>
            <a:lvl1pPr marL="0" indent="0" algn="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Diagram leírása</a:t>
            </a:r>
          </a:p>
        </p:txBody>
      </p:sp>
      <p:sp>
        <p:nvSpPr>
          <p:cNvPr id="11" name="Diagram helye 10"/>
          <p:cNvSpPr>
            <a:spLocks noGrp="1"/>
          </p:cNvSpPr>
          <p:nvPr>
            <p:ph type="chart" sz="quarter" idx="13"/>
          </p:nvPr>
        </p:nvSpPr>
        <p:spPr>
          <a:xfrm>
            <a:off x="646714" y="1268760"/>
            <a:ext cx="4536505" cy="4608512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hu-HU"/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5331430" y="1844824"/>
            <a:ext cx="3528392" cy="403244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Diagram részletei</a:t>
            </a:r>
          </a:p>
        </p:txBody>
      </p:sp>
      <p:sp>
        <p:nvSpPr>
          <p:cNvPr id="12" name="Dátum helye 3"/>
          <p:cNvSpPr>
            <a:spLocks noGrp="1"/>
          </p:cNvSpPr>
          <p:nvPr>
            <p:ph type="dt" sz="half" idx="2"/>
          </p:nvPr>
        </p:nvSpPr>
        <p:spPr>
          <a:xfrm>
            <a:off x="1378800" y="6296400"/>
            <a:ext cx="1166400" cy="2880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00" spc="-140" baseline="0">
                <a:solidFill>
                  <a:schemeClr val="tx1"/>
                </a:solidFill>
              </a:defRPr>
            </a:lvl1pPr>
          </a:lstStyle>
          <a:p>
            <a:fld id="{8850EDF1-9E2C-40F5-92F8-386530627DBB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292800"/>
            <a:ext cx="11628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5B88AD1-6C47-4F35-95EC-CEBFE3BFA36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124000" y="486000"/>
            <a:ext cx="2016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hu-HU" sz="1400" b="1" cap="all" baseline="0" dirty="0"/>
            </a:lvl1pPr>
          </a:lstStyle>
          <a:p>
            <a:pPr>
              <a:spcBef>
                <a:spcPct val="200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592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9 Fő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054223"/>
            <a:ext cx="5974432" cy="1154559"/>
          </a:xfrm>
        </p:spPr>
        <p:txBody>
          <a:bodyPr anchor="t" anchorCtr="0">
            <a:normAutofit/>
          </a:bodyPr>
          <a:lstStyle>
            <a:lvl1pPr algn="l">
              <a:defRPr sz="4800" b="1"/>
            </a:lvl1pPr>
          </a:lstStyle>
          <a:p>
            <a:r>
              <a:rPr lang="hu-HU" dirty="0" smtClean="0"/>
              <a:t>Főcím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683568" y="3320140"/>
            <a:ext cx="5976664" cy="91095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378800" y="6296400"/>
            <a:ext cx="1166400" cy="2880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00" spc="-140" baseline="0">
                <a:solidFill>
                  <a:schemeClr val="tx1"/>
                </a:solidFill>
              </a:defRPr>
            </a:lvl1pPr>
          </a:lstStyle>
          <a:p>
            <a:fld id="{E50E913F-88E4-4AD6-949A-D24139C1B3A7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292800"/>
            <a:ext cx="11628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5B88AD1-6C47-4F35-95EC-CEBFE3BFA3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260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292080" y="404664"/>
            <a:ext cx="3492000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dirty="0" smtClean="0"/>
              <a:t>Mintacím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2"/>
          </p:nvPr>
        </p:nvSpPr>
        <p:spPr>
          <a:xfrm>
            <a:off x="1378800" y="6296400"/>
            <a:ext cx="1166400" cy="2880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00" spc="-140" baseline="0">
                <a:solidFill>
                  <a:schemeClr val="tx1"/>
                </a:solidFill>
              </a:defRPr>
            </a:lvl1pPr>
          </a:lstStyle>
          <a:p>
            <a:fld id="{1C4CE891-F40F-40FC-92C4-6EB757B47C29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292800"/>
            <a:ext cx="11628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5B88AD1-6C47-4F35-95EC-CEBFE3BFA3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39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1" r:id="rId3"/>
    <p:sldLayoutId id="2147483657" r:id="rId4"/>
    <p:sldLayoutId id="2147483656" r:id="rId5"/>
    <p:sldLayoutId id="2147483653" r:id="rId6"/>
    <p:sldLayoutId id="2147483661" r:id="rId7"/>
    <p:sldLayoutId id="2147483662" r:id="rId8"/>
    <p:sldLayoutId id="2147483649" r:id="rId9"/>
    <p:sldLayoutId id="2147483660" r:id="rId10"/>
    <p:sldLayoutId id="21474836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jxVYMiGu4f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054223"/>
            <a:ext cx="5974432" cy="1950841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chemeClr val="accent1"/>
                </a:solidFill>
                <a:latin typeface="Futura LT Pro Book" pitchFamily="34" charset="-18"/>
              </a:rPr>
              <a:t>A </a:t>
            </a:r>
            <a:r>
              <a:rPr lang="hu-HU" sz="3200" dirty="0">
                <a:solidFill>
                  <a:schemeClr val="accent1"/>
                </a:solidFill>
                <a:latin typeface="Futura LT Pro Book" pitchFamily="34" charset="-18"/>
              </a:rPr>
              <a:t>Mobilis </a:t>
            </a:r>
            <a:r>
              <a:rPr lang="hu-HU" sz="3200" dirty="0" err="1">
                <a:solidFill>
                  <a:schemeClr val="accent1"/>
                </a:solidFill>
                <a:latin typeface="Futura LT Pro Book" pitchFamily="34" charset="-18"/>
              </a:rPr>
              <a:t>Lego</a:t>
            </a:r>
            <a:r>
              <a:rPr lang="hu-HU" sz="3200" dirty="0">
                <a:solidFill>
                  <a:schemeClr val="accent1"/>
                </a:solidFill>
                <a:latin typeface="Futura LT Pro Book" pitchFamily="34" charset="-18"/>
              </a:rPr>
              <a:t> </a:t>
            </a:r>
            <a:r>
              <a:rPr lang="hu-HU" sz="3200" dirty="0" smtClean="0">
                <a:solidFill>
                  <a:schemeClr val="accent1"/>
                </a:solidFill>
                <a:latin typeface="Futura LT Pro Book" pitchFamily="34" charset="-18"/>
              </a:rPr>
              <a:t>mentor, csapatfelkészítő, versenyrendező és hálózatépítő tevékenysége</a:t>
            </a:r>
            <a:r>
              <a:rPr lang="hu-HU" sz="3200" dirty="0">
                <a:solidFill>
                  <a:schemeClr val="accent1"/>
                </a:solidFill>
                <a:latin typeface="Futura LT Pro Book" pitchFamily="34" charset="-18"/>
              </a:rPr>
              <a:t/>
            </a:r>
            <a:br>
              <a:rPr lang="hu-HU" sz="3200" dirty="0">
                <a:solidFill>
                  <a:schemeClr val="accent1"/>
                </a:solidFill>
                <a:latin typeface="Futura LT Pro Book" pitchFamily="34" charset="-18"/>
              </a:rPr>
            </a:br>
            <a:endParaRPr lang="hu-HU" sz="3200" dirty="0">
              <a:solidFill>
                <a:schemeClr val="accent1"/>
              </a:solidFill>
              <a:latin typeface="Futura LT Pro Book" pitchFamily="34" charset="-18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367A91-3CDD-4086-A0B9-73364B21F417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1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611560" y="4437112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Dr. Dőry Tibor, ügyvezető</a:t>
            </a:r>
          </a:p>
          <a:p>
            <a:endParaRPr lang="hu-HU" b="1" dirty="0"/>
          </a:p>
          <a:p>
            <a:r>
              <a:rPr lang="hu-HU" b="1" smtClean="0"/>
              <a:t>„Robotika </a:t>
            </a:r>
            <a:r>
              <a:rPr lang="hu-HU" b="1" dirty="0"/>
              <a:t>óvodától egyetemig" konferencia és </a:t>
            </a:r>
            <a:r>
              <a:rPr lang="hu-HU" b="1" dirty="0" smtClean="0"/>
              <a:t>tehetségnap</a:t>
            </a:r>
          </a:p>
          <a:p>
            <a:endParaRPr lang="hu-HU" b="1" dirty="0" smtClean="0"/>
          </a:p>
          <a:p>
            <a:r>
              <a:rPr lang="hu-HU" b="1" dirty="0" smtClean="0"/>
              <a:t>Kecskemét, 2017. április 8.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0B1BC5-0190-47DB-882F-172F0897F111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39552" y="1312307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6 LEGO </a:t>
            </a:r>
            <a:r>
              <a:rPr lang="hu-HU" sz="2000" dirty="0" err="1" smtClean="0"/>
              <a:t>WeDo</a:t>
            </a:r>
            <a:r>
              <a:rPr lang="hu-HU" sz="2000" dirty="0" smtClean="0"/>
              <a:t> 1.0 alap készlet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4 </a:t>
            </a:r>
            <a:r>
              <a:rPr lang="hu-HU" sz="2000" dirty="0"/>
              <a:t>LEGO </a:t>
            </a:r>
            <a:r>
              <a:rPr lang="hu-HU" sz="2000" dirty="0" err="1"/>
              <a:t>WeDo</a:t>
            </a:r>
            <a:r>
              <a:rPr lang="hu-HU" sz="2000" dirty="0"/>
              <a:t> 1.0 </a:t>
            </a:r>
            <a:r>
              <a:rPr lang="hu-HU" sz="2000" dirty="0" smtClean="0"/>
              <a:t>kiegészítő készlet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6 LEGO </a:t>
            </a:r>
            <a:r>
              <a:rPr lang="hu-HU" sz="2000" dirty="0" err="1" smtClean="0"/>
              <a:t>Mindstroms</a:t>
            </a:r>
            <a:r>
              <a:rPr lang="hu-HU" sz="2000" dirty="0" smtClean="0"/>
              <a:t> EV3 alap </a:t>
            </a:r>
            <a:r>
              <a:rPr lang="hu-HU" sz="2000" dirty="0"/>
              <a:t>készlet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4 LEGO </a:t>
            </a:r>
            <a:r>
              <a:rPr lang="hu-HU" sz="2000" dirty="0" err="1"/>
              <a:t>Mindstroms</a:t>
            </a:r>
            <a:r>
              <a:rPr lang="hu-HU" sz="2000" dirty="0"/>
              <a:t> EV3 </a:t>
            </a:r>
            <a:r>
              <a:rPr lang="hu-HU" sz="2000" dirty="0" smtClean="0"/>
              <a:t>kiegészítő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61938" algn="l"/>
              </a:tabLst>
            </a:pPr>
            <a:r>
              <a:rPr lang="hu-HU" sz="2000" dirty="0"/>
              <a:t>	</a:t>
            </a:r>
            <a:r>
              <a:rPr lang="hu-HU" sz="2000" dirty="0" smtClean="0"/>
              <a:t>készlet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6 asztali PC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1 plazma TV kivetítésre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12" name="Cím 8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624736" cy="50405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A </a:t>
            </a:r>
            <a:r>
              <a:rPr lang="pt-BR" b="1" dirty="0">
                <a:solidFill>
                  <a:schemeClr val="accent1"/>
                </a:solidFill>
              </a:rPr>
              <a:t>Mobilis LEGO-robot </a:t>
            </a:r>
            <a:r>
              <a:rPr lang="hu-HU" b="1" dirty="0" smtClean="0">
                <a:solidFill>
                  <a:schemeClr val="accent1"/>
                </a:solidFill>
              </a:rPr>
              <a:t>szakköreinek</a:t>
            </a:r>
            <a:r>
              <a:rPr lang="pt-BR" b="1" dirty="0" smtClean="0">
                <a:solidFill>
                  <a:schemeClr val="accent1"/>
                </a:solidFill>
              </a:rPr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eszközei</a:t>
            </a:r>
            <a:endParaRPr lang="hu-HU" dirty="0">
              <a:solidFill>
                <a:schemeClr val="accent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80" y="1700808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0B1BC5-0190-47DB-882F-172F0897F111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251520" y="1196752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Létszám: 10 fő / foglalkozás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Időtartam: 70 perc / foglalkozás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Oktatók: 2 oktató / foglalkozás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Jelenleg 4 csoportban korosztály és </a:t>
            </a:r>
            <a:br>
              <a:rPr lang="hu-HU" sz="2000" dirty="0" smtClean="0"/>
            </a:br>
            <a:r>
              <a:rPr lang="hu-HU" sz="2000" dirty="0" smtClean="0"/>
              <a:t>tudás alapján válogatva (7-14 év)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3888" algn="l"/>
              </a:tabLst>
            </a:pPr>
            <a:r>
              <a:rPr lang="hu-HU" sz="2000" dirty="0" smtClean="0"/>
              <a:t>Egy versenycsapat (FLL és WRO) </a:t>
            </a:r>
            <a:br>
              <a:rPr lang="hu-HU" sz="2000" dirty="0" smtClean="0"/>
            </a:br>
            <a:r>
              <a:rPr lang="hu-HU" sz="2000" dirty="0" smtClean="0"/>
              <a:t>	</a:t>
            </a:r>
            <a:r>
              <a:rPr lang="hu-HU" sz="1400" dirty="0" smtClean="0"/>
              <a:t>A csapat eredményei: </a:t>
            </a:r>
            <a:br>
              <a:rPr lang="hu-HU" sz="1400" dirty="0" smtClean="0"/>
            </a:br>
            <a:r>
              <a:rPr lang="hu-HU" sz="1400" dirty="0" smtClean="0"/>
              <a:t>		- FLL 2015 tatabányai regionális forduló 7. hely </a:t>
            </a:r>
            <a:br>
              <a:rPr lang="hu-HU" sz="1400" dirty="0" smtClean="0"/>
            </a:br>
            <a:r>
              <a:rPr lang="hu-HU" sz="1400" dirty="0" smtClean="0"/>
              <a:t>		- WRO 2015 tatabányai forduló 7. hely</a:t>
            </a:r>
            <a:br>
              <a:rPr lang="hu-HU" sz="1400" dirty="0" smtClean="0"/>
            </a:br>
            <a:r>
              <a:rPr lang="hu-HU" sz="1400" dirty="0" smtClean="0"/>
              <a:t>		- </a:t>
            </a:r>
            <a:r>
              <a:rPr lang="hu-HU" b="1" dirty="0">
                <a:solidFill>
                  <a:srgbClr val="FF0000"/>
                </a:solidFill>
              </a:rPr>
              <a:t>FLL 2016 győri regionális forduló 1. </a:t>
            </a:r>
            <a:r>
              <a:rPr lang="hu-HU" b="1" dirty="0" smtClean="0">
                <a:solidFill>
                  <a:srgbClr val="FF0000"/>
                </a:solidFill>
              </a:rPr>
              <a:t>hely</a:t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sz="1400" dirty="0" smtClean="0"/>
              <a:t>		- FLL 2017 debreceni </a:t>
            </a:r>
            <a:r>
              <a:rPr lang="hu-HU" sz="1400" dirty="0" err="1" smtClean="0"/>
              <a:t>semifinal</a:t>
            </a:r>
            <a:r>
              <a:rPr lang="hu-HU" sz="1400" dirty="0" smtClean="0"/>
              <a:t> 20. hely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Tematikák, órai anyagok kidolgozása a Mobilis egyik vezető demonstrátorának feladata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340768"/>
            <a:ext cx="4212468" cy="2808312"/>
          </a:xfrm>
          <a:prstGeom prst="rect">
            <a:avLst/>
          </a:prstGeom>
        </p:spPr>
      </p:pic>
      <p:sp>
        <p:nvSpPr>
          <p:cNvPr id="7" name="Cím 8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72808" cy="50405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A </a:t>
            </a:r>
            <a:r>
              <a:rPr lang="pt-BR" b="1" dirty="0">
                <a:solidFill>
                  <a:schemeClr val="accent1"/>
                </a:solidFill>
              </a:rPr>
              <a:t>Mobilis LEGO-robot </a:t>
            </a:r>
            <a:r>
              <a:rPr lang="hu-HU" b="1" dirty="0" smtClean="0">
                <a:solidFill>
                  <a:schemeClr val="accent1"/>
                </a:solidFill>
              </a:rPr>
              <a:t>szakköreinek</a:t>
            </a:r>
            <a:r>
              <a:rPr lang="pt-BR" b="1" dirty="0" smtClean="0">
                <a:solidFill>
                  <a:schemeClr val="accent1"/>
                </a:solidFill>
              </a:rPr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lebonyolítása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Jobbra nyíl 2"/>
          <p:cNvSpPr/>
          <p:nvPr/>
        </p:nvSpPr>
        <p:spPr>
          <a:xfrm rot="10800000">
            <a:off x="5521278" y="4437112"/>
            <a:ext cx="648072" cy="343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47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5" name="Cím 8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72808" cy="50405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3. FLL verseny szervezése</a:t>
            </a:r>
            <a:endParaRPr lang="hu-HU" dirty="0">
              <a:solidFill>
                <a:schemeClr val="accent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40" y="3730973"/>
            <a:ext cx="3370256" cy="22322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730974"/>
            <a:ext cx="3370257" cy="223224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27583" y="1124744"/>
            <a:ext cx="7380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/>
          </a:p>
          <a:p>
            <a:pPr algn="just"/>
            <a:r>
              <a:rPr lang="hu-HU" sz="2000" dirty="0"/>
              <a:t>A Mobilis a 2016/17-es versenyévadban rendezte meg első regionális</a:t>
            </a:r>
          </a:p>
          <a:p>
            <a:pPr algn="just"/>
            <a:r>
              <a:rPr lang="hu-HU" sz="2000" dirty="0"/>
              <a:t>FLL versenyét, amely a Központ egyik leglátogatottabb rendezvénye volt 2016. évben!</a:t>
            </a:r>
          </a:p>
          <a:p>
            <a:pPr algn="just"/>
            <a:endParaRPr lang="hu-HU" sz="2000" dirty="0"/>
          </a:p>
          <a:p>
            <a:r>
              <a:rPr lang="hu-HU" sz="2000" b="1" i="1" dirty="0"/>
              <a:t>A következő regionális verseny időpontja: </a:t>
            </a:r>
            <a:r>
              <a:rPr lang="hu-HU" sz="2000" dirty="0"/>
              <a:t>2017. december 2.</a:t>
            </a:r>
          </a:p>
          <a:p>
            <a:r>
              <a:rPr lang="hu-HU" sz="2000" b="1" i="1" dirty="0"/>
              <a:t>Helyszíne</a:t>
            </a:r>
            <a:r>
              <a:rPr lang="hu-HU" sz="2000" dirty="0"/>
              <a:t>: Mobilis Interaktív Kiállítási Központ, Győr</a:t>
            </a:r>
          </a:p>
        </p:txBody>
      </p:sp>
    </p:spTree>
    <p:extLst>
      <p:ext uri="{BB962C8B-B14F-4D97-AF65-F5344CB8AC3E}">
        <p14:creationId xmlns:p14="http://schemas.microsoft.com/office/powerpoint/2010/main" val="24894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10" name="Cím 8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72808" cy="50405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Miért FLL?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84270" y="1556792"/>
            <a:ext cx="6612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Projekt ötlet: FIRST (USA) és LEGO cégektől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Az első versenyek: 1998 (USA) és 2001 (Németország)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2015-ig világszerte több mint 70 ország 27.000 csapata vett részt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FLL 2015. Közép-Európában: 7 ország, 63 régió, 860 csapat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Résztvevők: 9-16 éves diákok 3-10 fős csapatai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08735"/>
            <a:ext cx="5184576" cy="268129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72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12" y="1340768"/>
            <a:ext cx="5072944" cy="453650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2041958" y="4765795"/>
            <a:ext cx="2469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400" dirty="0"/>
          </a:p>
          <a:p>
            <a:r>
              <a:rPr lang="hu-HU" sz="1400" dirty="0" err="1"/>
              <a:t>LEGO-robot</a:t>
            </a:r>
            <a:r>
              <a:rPr lang="hu-HU" sz="1400" dirty="0"/>
              <a:t> közös építése</a:t>
            </a:r>
          </a:p>
          <a:p>
            <a:r>
              <a:rPr lang="hu-HU" sz="1400" dirty="0"/>
              <a:t>és programozása</a:t>
            </a:r>
          </a:p>
        </p:txBody>
      </p:sp>
      <p:sp>
        <p:nvSpPr>
          <p:cNvPr id="8" name="Téglalap 7"/>
          <p:cNvSpPr/>
          <p:nvPr/>
        </p:nvSpPr>
        <p:spPr>
          <a:xfrm>
            <a:off x="4778262" y="1628801"/>
            <a:ext cx="2962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/>
              <a:t>csapatmunka és küzdelem</a:t>
            </a:r>
          </a:p>
          <a:p>
            <a:r>
              <a:rPr lang="hu-HU" sz="1400" dirty="0"/>
              <a:t>közös célokért </a:t>
            </a:r>
          </a:p>
        </p:txBody>
      </p:sp>
      <p:sp>
        <p:nvSpPr>
          <p:cNvPr id="9" name="Téglalap 8"/>
          <p:cNvSpPr/>
          <p:nvPr/>
        </p:nvSpPr>
        <p:spPr>
          <a:xfrm>
            <a:off x="4778262" y="4941169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400" dirty="0"/>
              <a:t>önálló kutatás egy évente változó témában</a:t>
            </a:r>
          </a:p>
        </p:txBody>
      </p:sp>
      <p:sp>
        <p:nvSpPr>
          <p:cNvPr id="10" name="Cím 8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72808" cy="50405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Az </a:t>
            </a:r>
            <a:r>
              <a:rPr lang="hu-HU" b="1" dirty="0" smtClean="0">
                <a:solidFill>
                  <a:schemeClr val="accent1"/>
                </a:solidFill>
              </a:rPr>
              <a:t>FLL verseny elemei</a:t>
            </a:r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10" name="Cím 8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72808" cy="50405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Az </a:t>
            </a:r>
            <a:r>
              <a:rPr lang="hu-HU" b="1" dirty="0" smtClean="0">
                <a:solidFill>
                  <a:schemeClr val="accent1"/>
                </a:solidFill>
              </a:rPr>
              <a:t>FLL verseny értékelési kategóriái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51037" y="2564904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Kutatási feladat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Csapatmunka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Robot design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Robot játék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Zsűri különdíja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37" y="1479477"/>
            <a:ext cx="5404721" cy="396574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13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10" name="Cím 8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72808" cy="50405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Csapatmunka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67544" y="146157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Helyszíni feladat: néhány perces játékos feladvány megoldása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A siker feltételei:</a:t>
            </a:r>
          </a:p>
          <a:p>
            <a:r>
              <a:rPr lang="hu-HU" dirty="0"/>
              <a:t>     - problémamegoldó képesség</a:t>
            </a:r>
          </a:p>
          <a:p>
            <a:r>
              <a:rPr lang="hu-HU" dirty="0"/>
              <a:t>     - együttműködési készség</a:t>
            </a:r>
          </a:p>
          <a:p>
            <a:r>
              <a:rPr lang="hu-HU" dirty="0"/>
              <a:t>     - motiváció, lelkesedés</a:t>
            </a:r>
          </a:p>
          <a:p>
            <a:r>
              <a:rPr lang="hu-HU" dirty="0"/>
              <a:t>     - egymás és a csapattársak tisztelete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Értékelés: szakértői zsűri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14" y="2852936"/>
            <a:ext cx="3648456" cy="243230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48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10" name="Cím 8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72808" cy="50405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Robot dizájn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18281" y="1628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A csapatok által épített robotok értékelése (praktikum, mechanizmus, design)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A programkód értékelése (összetettség, funkcionalitás, logikai szempontok)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Értékelés: versenybírák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44" y="3156097"/>
            <a:ext cx="2291656" cy="28939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2" r="18336"/>
          <a:stretch/>
        </p:blipFill>
        <p:spPr>
          <a:xfrm>
            <a:off x="5190281" y="2060848"/>
            <a:ext cx="3579084" cy="29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10" name="Cím 8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72808" cy="50405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Robot játék / verseny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67544" y="1916832"/>
            <a:ext cx="5120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A verseny leglátványosabb mozzanata, a közönség számára is roppant érdekes attrakció!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A robotok 2,5 perc időtartamú versenye a speciális terepasztalon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Az önállóan működő, előre programozott robotok különböző küldetéseket hajtanak végre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hlinkClick r:id="rId2"/>
              </a:rPr>
              <a:t>https://www.youtube.com/watch?v=jxVYMiGu4fE</a:t>
            </a: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Értékelés: versenybírák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31" y="4149080"/>
            <a:ext cx="2371226" cy="158081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88840"/>
            <a:ext cx="2875405" cy="19169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264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10" name="Cím 8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72808" cy="50405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FLL regionális verseny – Győr – Mobilis </a:t>
            </a:r>
            <a:endParaRPr lang="hu-HU" dirty="0">
              <a:solidFill>
                <a:schemeClr val="accent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05" y="2615009"/>
            <a:ext cx="3281121" cy="218604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Téglalap 8"/>
          <p:cNvSpPr/>
          <p:nvPr/>
        </p:nvSpPr>
        <p:spPr>
          <a:xfrm>
            <a:off x="343845" y="1988840"/>
            <a:ext cx="48925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A Mobilis kizárólagos joggal rendelkezik FLL regionális versenyek megrendezésére Győr-Moson-Sopron, Vas, Veszprém és Zala megye területén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A győri verseny</a:t>
            </a:r>
          </a:p>
          <a:p>
            <a:r>
              <a:rPr lang="hu-HU" dirty="0"/>
              <a:t>     - időpontja: 2016. december 3.</a:t>
            </a:r>
          </a:p>
          <a:p>
            <a:r>
              <a:rPr lang="hu-HU" dirty="0"/>
              <a:t>     - helyszíne: Mobilis Interaktív Kiállítási Központ</a:t>
            </a:r>
          </a:p>
          <a:p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Min. 1 csapat jogot nyer arra, hogy részt vegyen a verseny közép-európai döntőjén </a:t>
            </a:r>
            <a:br>
              <a:rPr lang="hu-HU" dirty="0"/>
            </a:br>
            <a:r>
              <a:rPr lang="hu-HU" dirty="0"/>
              <a:t>(résztvevők: HU, SK, CZ, PL)</a:t>
            </a:r>
          </a:p>
        </p:txBody>
      </p:sp>
    </p:spTree>
    <p:extLst>
      <p:ext uri="{BB962C8B-B14F-4D97-AF65-F5344CB8AC3E}">
        <p14:creationId xmlns:p14="http://schemas.microsoft.com/office/powerpoint/2010/main" val="519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896072" y="280834"/>
            <a:ext cx="5068416" cy="702502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latin typeface="+mn-lt"/>
              </a:rPr>
              <a:t>             </a:t>
            </a:r>
            <a:r>
              <a:rPr lang="hu-HU" sz="2400" b="1" dirty="0">
                <a:solidFill>
                  <a:schemeClr val="accent1"/>
                </a:solidFill>
                <a:latin typeface="Futura LT Pro Book" pitchFamily="34" charset="-18"/>
              </a:rPr>
              <a:t>Interaktív kiállítási központ</a:t>
            </a:r>
            <a:endParaRPr lang="hu-HU" sz="2400" b="1" dirty="0">
              <a:solidFill>
                <a:schemeClr val="accent1"/>
              </a:solidFill>
              <a:latin typeface="Futura LT Pro Book" pitchFamily="34" charset="-18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27052"/>
            <a:ext cx="1368152" cy="37965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67948"/>
            <a:ext cx="3385994" cy="2257329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47330"/>
            <a:ext cx="3385994" cy="225732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9" name="Szövegdoboz 8"/>
          <p:cNvSpPr txBox="1"/>
          <p:nvPr/>
        </p:nvSpPr>
        <p:spPr>
          <a:xfrm>
            <a:off x="595263" y="1484784"/>
            <a:ext cx="4768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Nyitás: 2012. március 15. (5+ év)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Kiállítási terület 1200 m²</a:t>
            </a:r>
            <a:r>
              <a:rPr lang="hu-HU" sz="2400" dirty="0" err="1" smtClean="0"/>
              <a:t>-en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74 interaktív </a:t>
            </a:r>
            <a:r>
              <a:rPr lang="hu-HU" sz="2400" dirty="0" smtClean="0"/>
              <a:t>eszköz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Naponta kísérleti bemutatók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Évente </a:t>
            </a:r>
            <a:r>
              <a:rPr lang="hu-HU" sz="2400" dirty="0" smtClean="0"/>
              <a:t>50-60 </a:t>
            </a:r>
            <a:r>
              <a:rPr lang="hu-HU" sz="2400" dirty="0" smtClean="0"/>
              <a:t>külső helyszíni bemutató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Tudományos játékbolt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16 munkatárs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50-60  demonstrátor „</a:t>
            </a:r>
            <a:r>
              <a:rPr lang="hu-HU" sz="2400" dirty="0" err="1" smtClean="0"/>
              <a:t>pool</a:t>
            </a:r>
            <a:r>
              <a:rPr lang="hu-HU" sz="2400" dirty="0" smtClean="0"/>
              <a:t>” (diákmunkás)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51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555776" y="332736"/>
            <a:ext cx="6192688" cy="720000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Futura LT Pro Book" pitchFamily="34" charset="-18"/>
              </a:rPr>
              <a:t>4. Hálózatépítés célja: műszaki pályaorientáció</a:t>
            </a:r>
            <a:endParaRPr lang="hu-HU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1414556"/>
              </p:ext>
            </p:extLst>
          </p:nvPr>
        </p:nvGraphicFramePr>
        <p:xfrm>
          <a:off x="1524000" y="1397000"/>
          <a:ext cx="672040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43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2709000"/>
            <a:ext cx="5112568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Köszönöm a figyelmet!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Várjuk Önöket a Mobilisben!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1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5454385" cy="720000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accent1"/>
                </a:solidFill>
                <a:latin typeface="Futura LT Pro Book" pitchFamily="34" charset="-18"/>
              </a:rPr>
              <a:t>A Mobilis </a:t>
            </a:r>
            <a:r>
              <a:rPr lang="hu-HU" sz="2400" b="1" dirty="0" smtClean="0">
                <a:solidFill>
                  <a:schemeClr val="accent1"/>
                </a:solidFill>
                <a:latin typeface="Futura LT Pro Book" pitchFamily="34" charset="-18"/>
              </a:rPr>
              <a:t>éves programkínálata</a:t>
            </a:r>
            <a:endParaRPr lang="hu-HU" sz="2400" b="1" dirty="0">
              <a:solidFill>
                <a:schemeClr val="accent1"/>
              </a:solidFill>
              <a:latin typeface="Futura LT Pro Book" pitchFamily="34" charset="-18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4" y="866941"/>
            <a:ext cx="7937451" cy="51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4048" y="116712"/>
            <a:ext cx="4032448" cy="720000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Futura LT Pro Book" pitchFamily="34" charset="-18"/>
              </a:rPr>
              <a:t> 1. </a:t>
            </a:r>
            <a:r>
              <a:rPr lang="hu-HU" sz="2800" b="1" dirty="0" err="1" smtClean="0">
                <a:solidFill>
                  <a:schemeClr val="accent1"/>
                </a:solidFill>
                <a:latin typeface="Futura LT Pro Book" pitchFamily="34" charset="-18"/>
              </a:rPr>
              <a:t>Lego</a:t>
            </a:r>
            <a:r>
              <a:rPr lang="hu-HU" sz="2800" b="1" dirty="0" smtClean="0">
                <a:solidFill>
                  <a:schemeClr val="accent1"/>
                </a:solidFill>
                <a:latin typeface="Futura LT Pro Book" pitchFamily="34" charset="-18"/>
              </a:rPr>
              <a:t> mentor program</a:t>
            </a:r>
            <a:endParaRPr lang="hu-HU" b="1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11560" y="1196752"/>
            <a:ext cx="77289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/>
              <a:t>Célok</a:t>
            </a:r>
            <a:r>
              <a:rPr lang="hu-HU" sz="2400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minél </a:t>
            </a:r>
            <a:r>
              <a:rPr lang="hu-HU" dirty="0"/>
              <a:t>több iskola bekapcsolása </a:t>
            </a:r>
            <a:r>
              <a:rPr lang="hu-HU" dirty="0" err="1"/>
              <a:t>LEGO-robot</a:t>
            </a:r>
            <a:r>
              <a:rPr lang="hu-HU" dirty="0"/>
              <a:t> </a:t>
            </a:r>
          </a:p>
          <a:p>
            <a:pPr algn="just"/>
            <a:r>
              <a:rPr lang="hu-HU" dirty="0"/>
              <a:t>     építési-programozási tevékenységbe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szakkörök indítása és folyamatos működtetése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felkészülés és részvétel </a:t>
            </a:r>
            <a:r>
              <a:rPr lang="hu-HU" dirty="0" err="1"/>
              <a:t>LEGO-robot</a:t>
            </a:r>
            <a:r>
              <a:rPr lang="hu-HU" dirty="0"/>
              <a:t> versenyeken, </a:t>
            </a:r>
          </a:p>
          <a:p>
            <a:pPr algn="just"/>
            <a:r>
              <a:rPr lang="hu-HU" dirty="0"/>
              <a:t>     különös tekintettel a FIRST LEGO League (FLL) versenysorozat küzdelmeire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tágabb értelemben: a </a:t>
            </a:r>
            <a:r>
              <a:rPr lang="hu-HU" b="1" dirty="0"/>
              <a:t>műszaki és természettudományok népszerűsítése </a:t>
            </a:r>
          </a:p>
          <a:p>
            <a:pPr algn="just"/>
            <a:r>
              <a:rPr lang="hu-HU" dirty="0"/>
              <a:t>     az általános és középiskolás diákok körében, </a:t>
            </a:r>
            <a:r>
              <a:rPr lang="hu-HU" b="1" dirty="0"/>
              <a:t>játékokkal és élményekkel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44499"/>
            <a:ext cx="3265184" cy="2176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44499"/>
            <a:ext cx="3116720" cy="2176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2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55976" y="116712"/>
            <a:ext cx="4032448" cy="7200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Futura LT Pro Book" pitchFamily="34" charset="-18"/>
              </a:rPr>
              <a:t> Előzmények</a:t>
            </a:r>
            <a:endParaRPr lang="hu-HU" b="1" dirty="0"/>
          </a:p>
        </p:txBody>
      </p:sp>
      <p:sp>
        <p:nvSpPr>
          <p:cNvPr id="11" name="Szöveg helye 2"/>
          <p:cNvSpPr txBox="1">
            <a:spLocks/>
          </p:cNvSpPr>
          <p:nvPr/>
        </p:nvSpPr>
        <p:spPr>
          <a:xfrm>
            <a:off x="251520" y="1556791"/>
            <a:ext cx="5328592" cy="46085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300"/>
              </a:spcBef>
            </a:pPr>
            <a:endParaRPr lang="en-US" sz="1600" smtClean="0"/>
          </a:p>
          <a:p>
            <a:pPr marL="174625" lvl="1" indent="0">
              <a:spcBef>
                <a:spcPts val="300"/>
              </a:spcBef>
              <a:buFont typeface="Arial" pitchFamily="34" charset="0"/>
              <a:buNone/>
            </a:pPr>
            <a:endParaRPr lang="en-US" sz="1600" dirty="0"/>
          </a:p>
        </p:txBody>
      </p:sp>
      <p:sp>
        <p:nvSpPr>
          <p:cNvPr id="12" name="Téglalap 11"/>
          <p:cNvSpPr/>
          <p:nvPr/>
        </p:nvSpPr>
        <p:spPr>
          <a:xfrm>
            <a:off x="574531" y="1340767"/>
            <a:ext cx="478955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/>
              <a:t>Mobilis </a:t>
            </a:r>
            <a:r>
              <a:rPr lang="hu-HU" sz="2200" b="1" dirty="0"/>
              <a:t>LEGO-robot mentor program </a:t>
            </a:r>
            <a:r>
              <a:rPr lang="hu-HU" sz="2200" dirty="0"/>
              <a:t>Győrben, </a:t>
            </a:r>
            <a:r>
              <a:rPr lang="hu-HU" sz="2200" b="1" dirty="0"/>
              <a:t>a </a:t>
            </a:r>
            <a:r>
              <a:rPr lang="hu-HU" sz="2200" b="1" dirty="0" err="1"/>
              <a:t>Nemak</a:t>
            </a:r>
            <a:r>
              <a:rPr lang="hu-HU" sz="2200" b="1" dirty="0"/>
              <a:t> Győr Kft. támogatásával (2015-2016)</a:t>
            </a:r>
          </a:p>
          <a:p>
            <a:endParaRPr lang="hu-HU" sz="2200" u="sng" dirty="0"/>
          </a:p>
          <a:p>
            <a:r>
              <a:rPr lang="hu-HU" sz="1600" u="sng" dirty="0"/>
              <a:t>Bevont iskolák: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1600" dirty="0"/>
              <a:t>Jedlik Ányos Gépipari és Informatikai Középiskola és Kollégium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1600" dirty="0"/>
              <a:t>Lukács Sándor Mechatronikai és Gépészeti Szakképző Iskola és Kollégium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1600" dirty="0"/>
              <a:t>Pattantyús-Ábrahám Géza Ipari Szakközépiskola és Általános Művelődési Központ Győr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1600" dirty="0"/>
              <a:t>Radnóti Miklós Általános Iskola, Győr</a:t>
            </a:r>
            <a:endParaRPr lang="hu-HU" sz="2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43964" y="4915479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Mobilis LEGO-robot készleteket és versenypályákat helyezett ki az iskolákba.</a:t>
            </a:r>
          </a:p>
          <a:p>
            <a:pPr algn="just"/>
            <a:r>
              <a:rPr lang="hu-HU" dirty="0"/>
              <a:t>2015 őszén 2 csapat, 2016. évben már 6 iskolai csapat vett részt az FLL nemzetközi verseny regionális fordulóján.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57" y="2871184"/>
            <a:ext cx="2893812" cy="19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264696" cy="720000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Futura LT Pro Book" pitchFamily="34" charset="-18"/>
              </a:rPr>
              <a:t> A </a:t>
            </a:r>
            <a:r>
              <a:rPr lang="hu-HU" sz="2800" b="1" dirty="0" err="1" smtClean="0">
                <a:solidFill>
                  <a:schemeClr val="accent1"/>
                </a:solidFill>
                <a:latin typeface="Futura LT Pro Book" pitchFamily="34" charset="-18"/>
              </a:rPr>
              <a:t>Lego</a:t>
            </a:r>
            <a:r>
              <a:rPr lang="hu-HU" sz="2800" b="1" dirty="0" smtClean="0">
                <a:solidFill>
                  <a:schemeClr val="accent1"/>
                </a:solidFill>
                <a:latin typeface="Futura LT Pro Book" pitchFamily="34" charset="-18"/>
              </a:rPr>
              <a:t> mentor program kiterjesztése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611560" y="1556792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G</a:t>
            </a:r>
            <a:r>
              <a:rPr lang="hu-HU" sz="2800" dirty="0" smtClean="0"/>
              <a:t>yőrön </a:t>
            </a:r>
            <a:r>
              <a:rPr lang="hu-HU" sz="2800" dirty="0"/>
              <a:t>kívül elsőként Mosonmagyaróváron </a:t>
            </a:r>
            <a:endParaRPr lang="hu-H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Az SMR </a:t>
            </a:r>
            <a:r>
              <a:rPr lang="hu-HU" sz="2800" dirty="0"/>
              <a:t>Automotive </a:t>
            </a:r>
            <a:r>
              <a:rPr lang="hu-HU" sz="2800" dirty="0" err="1"/>
              <a:t>Mirror</a:t>
            </a:r>
            <a:r>
              <a:rPr lang="hu-HU" sz="2800" dirty="0"/>
              <a:t> </a:t>
            </a:r>
            <a:r>
              <a:rPr lang="hu-HU" sz="2800" dirty="0" err="1"/>
              <a:t>Technology</a:t>
            </a:r>
            <a:r>
              <a:rPr lang="hu-HU" sz="2800" dirty="0"/>
              <a:t> Hungary Bt. </a:t>
            </a:r>
            <a:r>
              <a:rPr lang="hu-HU" sz="2800" dirty="0" smtClean="0"/>
              <a:t>támogatásával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u="sng" dirty="0"/>
          </a:p>
          <a:p>
            <a:endParaRPr lang="hu-HU" sz="28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A támogatott intézmény</a:t>
            </a:r>
            <a:r>
              <a:rPr lang="hu-HU" sz="2800" dirty="0" smtClean="0"/>
              <a:t>: Bolyai </a:t>
            </a:r>
            <a:r>
              <a:rPr lang="hu-HU" sz="2800" dirty="0"/>
              <a:t>János Informatikai és Közgazdasági Szakközépiskola</a:t>
            </a:r>
            <a:r>
              <a:rPr lang="hu-HU" sz="2400" dirty="0"/>
              <a:t> 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74846"/>
            <a:ext cx="2067968" cy="8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5936" y="260728"/>
            <a:ext cx="4896544" cy="7200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Futura LT Pro Book" pitchFamily="34" charset="-18"/>
              </a:rPr>
              <a:t> Előnyök a cégek számára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91345" y="1268760"/>
            <a:ext cx="53928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/>
              <a:t>A Mobilis – a mentor programot szponzoráló cég jóvoltából – az alábbiakkal támogatja az intézményeket:</a:t>
            </a:r>
          </a:p>
          <a:p>
            <a:endParaRPr lang="hu-HU" sz="2000" b="1" i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1600" dirty="0"/>
              <a:t>1 db nagy értékű, EV3 </a:t>
            </a:r>
            <a:r>
              <a:rPr lang="hu-HU" sz="1600" dirty="0" err="1"/>
              <a:t>Lego</a:t>
            </a:r>
            <a:r>
              <a:rPr lang="hu-HU" sz="1600" dirty="0"/>
              <a:t> </a:t>
            </a:r>
            <a:r>
              <a:rPr lang="hu-HU" sz="1600" dirty="0" err="1"/>
              <a:t>Mindstorms</a:t>
            </a:r>
            <a:r>
              <a:rPr lang="hu-HU" sz="1600" dirty="0"/>
              <a:t> Education </a:t>
            </a:r>
            <a:r>
              <a:rPr lang="hu-HU" sz="1600" dirty="0" err="1"/>
              <a:t>bázisszett</a:t>
            </a:r>
            <a:r>
              <a:rPr lang="hu-HU" sz="160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1600" dirty="0"/>
              <a:t>nevezés egy iskolai csapat számára, az FLL nemzetközi robotépítő és –programozó verseny regionális fordulójára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1600" dirty="0"/>
              <a:t>utazási költségek fedezése a regionális forduló helyszínére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1600" dirty="0"/>
              <a:t>étkezés és </a:t>
            </a:r>
            <a:r>
              <a:rPr lang="hu-HU" sz="1600" dirty="0" err="1"/>
              <a:t>egyenpóló</a:t>
            </a:r>
            <a:r>
              <a:rPr lang="hu-HU" sz="1600" dirty="0"/>
              <a:t> a csapatok számára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1600" dirty="0"/>
              <a:t>az adott FLL évad versenypályája (a sikeres szerepléshez elengedhetetlen)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1600" dirty="0"/>
              <a:t>továbbjutás esetén a csapat utazási költségeinek fedezése a következő forduló helyszínére (Magyarország/Szlovákia/Csehország/Lengyelország)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1600" dirty="0"/>
              <a:t>szakmai konzultáció a Mobilis LEGO-robot szakkörének vezetőjével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1048"/>
            <a:ext cx="2430016" cy="16221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4847"/>
            <a:ext cx="2430016" cy="16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A642F-1D91-46EB-BF37-6C977DCF720D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55576" y="141277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A fenti tevékenységek során a Mobilis: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Támogatót „csapatszponzor”-ként említi</a:t>
            </a:r>
          </a:p>
          <a:p>
            <a:r>
              <a:rPr lang="hu-HU" dirty="0"/>
              <a:t>a kapcsolódó marketing tevékenység során,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Támogató logóját megjeleníti a csapatok egyenpólóján.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A tárgyi eszközök (LEGO készletek, versenypálya) a Mobilis tulajdonában vannak és használatra átadjuk az intézmények számára.</a:t>
            </a:r>
          </a:p>
          <a:p>
            <a:endParaRPr lang="hu-HU" dirty="0"/>
          </a:p>
          <a:p>
            <a:r>
              <a:rPr lang="hu-HU" i="1" dirty="0"/>
              <a:t>Főbb kéréseink az iskola felé: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/>
              <a:t>az eszközök folyamatos, rendeltetésszerű használata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/>
              <a:t>felkészítő szakkör létrehozása és működtetése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/>
              <a:t>csapat indítása a győri regionális FLL versenyen</a:t>
            </a:r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56" y="1484784"/>
            <a:ext cx="2607493" cy="172704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18" y="3657539"/>
            <a:ext cx="2611431" cy="1741429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4896544" cy="7200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Futura LT Pro Book" pitchFamily="34" charset="-18"/>
              </a:rPr>
              <a:t> Megvalósítás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8681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6B3BB9-44D9-46AA-B4CA-1F8389D6ED0E}" type="datetime1">
              <a:rPr lang="hu-HU" smtClean="0"/>
              <a:t>2017.04.07.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B88AD1-6C47-4F35-95EC-CEBFE3BFA36A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624736" cy="50405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/>
                </a:solidFill>
              </a:rPr>
              <a:t>2. Csapatfelkészítés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29929" y="1268760"/>
            <a:ext cx="500616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accent1"/>
                </a:solidFill>
              </a:rPr>
              <a:t>A Mobilis LEGO-robot </a:t>
            </a:r>
            <a:r>
              <a:rPr lang="hu-HU" sz="2000" b="1" dirty="0">
                <a:solidFill>
                  <a:schemeClr val="accent1"/>
                </a:solidFill>
              </a:rPr>
              <a:t>szakköreinek</a:t>
            </a:r>
            <a:r>
              <a:rPr lang="pt-BR" sz="2000" b="1" dirty="0">
                <a:solidFill>
                  <a:schemeClr val="accent1"/>
                </a:solidFill>
              </a:rPr>
              <a:t> </a:t>
            </a:r>
            <a:r>
              <a:rPr lang="hu-HU" sz="2000" b="1" dirty="0" smtClean="0">
                <a:solidFill>
                  <a:schemeClr val="accent1"/>
                </a:solidFill>
              </a:rPr>
              <a:t>célja:</a:t>
            </a:r>
            <a:endParaRPr lang="hu-HU" sz="2000" b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 smtClean="0"/>
              <a:t>műszaki- </a:t>
            </a:r>
            <a:r>
              <a:rPr lang="hu-HU" dirty="0"/>
              <a:t>és természettudományok népszerűsítése </a:t>
            </a:r>
            <a:endParaRPr lang="hu-HU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P</a:t>
            </a:r>
            <a:r>
              <a:rPr lang="hu-HU" dirty="0" smtClean="0"/>
              <a:t>ályaorientáció</a:t>
            </a:r>
            <a:endParaRPr lang="hu-HU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Élmény alapú </a:t>
            </a:r>
            <a:r>
              <a:rPr lang="hu-HU" dirty="0" smtClean="0"/>
              <a:t>oktatás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Kiszakadás a formális oktatási </a:t>
            </a:r>
            <a:r>
              <a:rPr lang="hu-HU" dirty="0" smtClean="0"/>
              <a:t>rendszerből</a:t>
            </a:r>
            <a:endParaRPr lang="hu-HU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dinamikus tanulás képességének </a:t>
            </a:r>
            <a:endParaRPr lang="hu-HU" dirty="0" smtClean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61938" algn="l"/>
              </a:tabLst>
            </a:pPr>
            <a:r>
              <a:rPr lang="hu-HU" dirty="0"/>
              <a:t>	</a:t>
            </a:r>
            <a:r>
              <a:rPr lang="hu-HU" dirty="0" smtClean="0"/>
              <a:t>elsajátítása a tanulók számára</a:t>
            </a:r>
            <a:endParaRPr lang="hu-HU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Algoritmikus gondolkodás fejlesztése 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tanulók </a:t>
            </a:r>
            <a:r>
              <a:rPr lang="hu-HU" dirty="0"/>
              <a:t>számára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Konstrukció készítés és szoftveres programozás oktatás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33" y="2564904"/>
            <a:ext cx="3888432" cy="259228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436096" y="1556792"/>
            <a:ext cx="2880320" cy="5760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2016: 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81 alkalom - 743 </a:t>
            </a:r>
            <a:r>
              <a:rPr lang="hu-HU" b="1" dirty="0">
                <a:solidFill>
                  <a:schemeClr val="tx1"/>
                </a:solidFill>
              </a:rPr>
              <a:t>résztvevő </a:t>
            </a:r>
          </a:p>
        </p:txBody>
      </p:sp>
    </p:spTree>
    <p:extLst>
      <p:ext uri="{BB962C8B-B14F-4D97-AF65-F5344CB8AC3E}">
        <p14:creationId xmlns:p14="http://schemas.microsoft.com/office/powerpoint/2010/main" val="33552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bilis_2012április_kisdátum">
  <a:themeElements>
    <a:clrScheme name="mobilis_v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49F"/>
      </a:accent1>
      <a:accent2>
        <a:srgbClr val="EEAF30"/>
      </a:accent2>
      <a:accent3>
        <a:srgbClr val="58A618"/>
      </a:accent3>
      <a:accent4>
        <a:srgbClr val="E05206"/>
      </a:accent4>
      <a:accent5>
        <a:srgbClr val="A7A9A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Mobilis_2012április_kisdátum</Template>
  <TotalTime>4656</TotalTime>
  <Words>829</Words>
  <Application>Microsoft Office PowerPoint</Application>
  <PresentationFormat>Diavetítés a képernyőre (4:3 oldalarány)</PresentationFormat>
  <Paragraphs>190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Futura LT Pro Book</vt:lpstr>
      <vt:lpstr>Wingdings</vt:lpstr>
      <vt:lpstr>Mobilis_2012április_kisdátum</vt:lpstr>
      <vt:lpstr>A Mobilis Lego mentor, csapatfelkészítő, versenyrendező és hálózatépítő tevékenysége </vt:lpstr>
      <vt:lpstr>             Interaktív kiállítási központ</vt:lpstr>
      <vt:lpstr>A Mobilis éves programkínálata</vt:lpstr>
      <vt:lpstr> 1. Lego mentor program</vt:lpstr>
      <vt:lpstr> Előzmények</vt:lpstr>
      <vt:lpstr> A Lego mentor program kiterjesztése</vt:lpstr>
      <vt:lpstr> Előnyök a cégek számára</vt:lpstr>
      <vt:lpstr> Megvalósítás</vt:lpstr>
      <vt:lpstr>2. Csapatfelkészítés</vt:lpstr>
      <vt:lpstr>A Mobilis LEGO-robot szakköreinek eszközei</vt:lpstr>
      <vt:lpstr>A Mobilis LEGO-robot szakköreinek lebonyolítása</vt:lpstr>
      <vt:lpstr>3. FLL verseny szervezése</vt:lpstr>
      <vt:lpstr>Miért FLL?</vt:lpstr>
      <vt:lpstr>Az FLL verseny elemei</vt:lpstr>
      <vt:lpstr>Az FLL verseny értékelési kategóriái</vt:lpstr>
      <vt:lpstr>Csapatmunka</vt:lpstr>
      <vt:lpstr>Robot dizájn</vt:lpstr>
      <vt:lpstr>Robot játék / verseny</vt:lpstr>
      <vt:lpstr>FLL regionális verseny – Győr – Mobilis </vt:lpstr>
      <vt:lpstr>4. Hálózatépítés célja: műszaki pályaorientáció</vt:lpstr>
      <vt:lpstr>Köszönöm a figyelmet!  Várjuk Önöket a Mobilisben!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Szilasi Péter Tamás</dc:creator>
  <cp:lastModifiedBy>Dr. Dőry Tibor</cp:lastModifiedBy>
  <cp:revision>108</cp:revision>
  <dcterms:created xsi:type="dcterms:W3CDTF">2012-04-14T14:09:48Z</dcterms:created>
  <dcterms:modified xsi:type="dcterms:W3CDTF">2017-04-07T20:10:41Z</dcterms:modified>
</cp:coreProperties>
</file>