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9" r:id="rId3"/>
    <p:sldId id="257" r:id="rId4"/>
    <p:sldId id="260" r:id="rId5"/>
    <p:sldId id="285" r:id="rId6"/>
    <p:sldId id="284" r:id="rId7"/>
    <p:sldId id="286" r:id="rId8"/>
    <p:sldId id="287" r:id="rId9"/>
    <p:sldId id="290" r:id="rId10"/>
    <p:sldId id="291" r:id="rId11"/>
    <p:sldId id="263" r:id="rId12"/>
    <p:sldId id="279" r:id="rId13"/>
    <p:sldId id="275" r:id="rId14"/>
    <p:sldId id="277" r:id="rId15"/>
    <p:sldId id="294" r:id="rId16"/>
    <p:sldId id="295" r:id="rId17"/>
    <p:sldId id="296" r:id="rId18"/>
    <p:sldId id="297" r:id="rId19"/>
    <p:sldId id="283" r:id="rId20"/>
    <p:sldId id="289" r:id="rId2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01" autoAdjust="0"/>
  </p:normalViewPr>
  <p:slideViewPr>
    <p:cSldViewPr>
      <p:cViewPr varScale="1">
        <p:scale>
          <a:sx n="93" d="100"/>
          <a:sy n="93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2"/>
                </a:solidFill>
                <a:latin typeface="Times New Roman CE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  <a:latin typeface="Times New Roman CE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2"/>
                </a:solidFill>
                <a:latin typeface="Times New Roman CE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B263646-4A0C-4C6D-BC55-4ADF2F571B60}" type="slidenum">
              <a:rPr lang="hu-HU"/>
              <a:pPr>
                <a:defRPr/>
              </a:pPr>
              <a:t>‹#›</a:t>
            </a:fld>
            <a:endParaRPr lang="hu-HU">
              <a:latin typeface="Times New Roman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41577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 CE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 CE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 CE" charset="-1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652EEE-081E-44FF-8750-8EB69E57086C}" type="slidenum">
              <a:rPr lang="hu-HU"/>
              <a:pPr>
                <a:defRPr/>
              </a:pPr>
              <a:t>‹#›</a:t>
            </a:fld>
            <a:endParaRPr lang="hu-HU">
              <a:latin typeface="Garamond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61950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E087659-75BF-4D83-8DD0-66C8C5DBE52A}" type="slidenum">
              <a:rPr lang="hu-HU" altLang="hu-HU" smtClean="0"/>
              <a:pPr eaLnBrk="1" hangingPunct="1"/>
              <a:t>1</a:t>
            </a:fld>
            <a:endParaRPr lang="hu-HU" altLang="hu-HU" smtClean="0">
              <a:latin typeface="Garamond CE" charset="-1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52278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8E21F34-D381-4BCA-9D2D-5440153FB5CA}" type="slidenum">
              <a:rPr lang="hu-HU" altLang="hu-HU" smtClean="0"/>
              <a:pPr eaLnBrk="1" hangingPunct="1"/>
              <a:t>14</a:t>
            </a:fld>
            <a:endParaRPr lang="hu-HU" altLang="hu-HU" smtClean="0">
              <a:latin typeface="Garamond CE" charset="-1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Az eredmények azt mutatják, hogy a rövid periódus ellenére is jelentős énkép-fejlődést eredményezett az új eszközök és módszerek használata. Ez fontos a további tanulás szempontjából, mert a fejlett énkép nagyon erős hatást gyakorol a tanulók további iskolai teljesítményére (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Helmke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és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van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Aken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1995; 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Niemivirta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1997). A hallgatók további nyomon követésével kívánjuk ellenőrizni, valóban hatást gyakorol-e az énkép fejlődése a további programozás eredményességére</a:t>
            </a: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631181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334B123-D5E4-458A-9747-931FCD898987}" type="slidenum">
              <a:rPr lang="hu-HU" altLang="hu-HU" smtClean="0"/>
              <a:pPr eaLnBrk="1" hangingPunct="1"/>
              <a:t>15</a:t>
            </a:fld>
            <a:endParaRPr lang="hu-HU" altLang="hu-HU" smtClean="0">
              <a:latin typeface="Garamond CE" charset="-1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187050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5B3EC36-2DFC-4301-9763-178FEEA7E59A}" type="slidenum">
              <a:rPr lang="hu-HU" altLang="hu-HU" smtClean="0"/>
              <a:pPr eaLnBrk="1" hangingPunct="1"/>
              <a:t>16</a:t>
            </a:fld>
            <a:endParaRPr lang="hu-HU" altLang="hu-HU" smtClean="0">
              <a:latin typeface="Garamond CE" charset="-1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382335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2CCC910-0E85-4F3B-9449-19A5EF234390}" type="slidenum">
              <a:rPr lang="hu-HU" altLang="hu-HU" smtClean="0"/>
              <a:pPr eaLnBrk="1" hangingPunct="1"/>
              <a:t>17</a:t>
            </a:fld>
            <a:endParaRPr lang="hu-HU" altLang="hu-HU" smtClean="0">
              <a:latin typeface="Garamond CE" charset="-1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211390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D165F04-F72A-43A4-816A-608E3C16A92F}" type="slidenum">
              <a:rPr lang="hu-HU" altLang="hu-HU" smtClean="0"/>
              <a:pPr eaLnBrk="1" hangingPunct="1"/>
              <a:t>18</a:t>
            </a:fld>
            <a:endParaRPr lang="hu-HU" altLang="hu-HU" smtClean="0">
              <a:latin typeface="Garamond CE" charset="-1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73569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95B1B66-C125-49CB-A581-83B0C82EA0E6}" type="slidenum">
              <a:rPr lang="hu-HU" altLang="hu-HU" smtClean="0"/>
              <a:pPr eaLnBrk="1" hangingPunct="1"/>
              <a:t>19</a:t>
            </a:fld>
            <a:endParaRPr lang="hu-HU" altLang="hu-HU" smtClean="0">
              <a:latin typeface="Garamond CE" charset="-1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60530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622FF9F-BBDD-4C17-B9C3-7A283F4F80CF}" type="slidenum">
              <a:rPr lang="hu-HU" altLang="hu-HU" smtClean="0"/>
              <a:pPr eaLnBrk="1" hangingPunct="1"/>
              <a:t>2</a:t>
            </a:fld>
            <a:endParaRPr lang="hu-HU" altLang="hu-HU" smtClean="0">
              <a:latin typeface="Garamond CE" charset="-1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25022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CB4D009-6CAE-49CA-8DD1-6BF1860707A0}" type="slidenum">
              <a:rPr lang="hu-HU" altLang="hu-HU" smtClean="0"/>
              <a:pPr eaLnBrk="1" hangingPunct="1"/>
              <a:t>3</a:t>
            </a:fld>
            <a:endParaRPr lang="hu-HU" altLang="hu-HU" smtClean="0">
              <a:latin typeface="Garamond CE" charset="-1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i="1" smtClean="0"/>
              <a:t>A professzionális programnyelvek széleskörű megvalósítást kínálnak, de ennek következményeképpen bonyolultak</a:t>
            </a:r>
            <a:r>
              <a:rPr lang="hu-HU" altLang="hu-HU" smtClean="0"/>
              <a:t>. A tanításban egy probléma megoldásának folyamán a tanulók figyelme inkább a programnyelvre fókuszálódik, mint magára az aktuális probléma megoldására. Ennek megfelelően egy egyszerű algoritmus programnyelvi megvalósítása is magas szintű szellemi tevékenységet igényel.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i="1" smtClean="0"/>
              <a:t>A professzionális programnyelvi környezetek valójában nem felelnek meg a kezdő programozók igényeinek</a:t>
            </a:r>
            <a:r>
              <a:rPr lang="hu-HU" altLang="hu-HU" smtClean="0"/>
              <a:t>, az általuk kínált funkciók nem nyújtanak támogatást a kezdők számára, nem kapnak támogatást a szintaktikai hibák azonosítására, sem a hibaüzenetek, sem a debuggerek nem a kezdőknek készülnek, hanem sokkal inkább a profi programozóknak.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i="1" smtClean="0"/>
              <a:t>Az érdekes problémák megoldása érdekében a tanulóknak meg kell tanulni a nyelv széleskörű használatát és a nagy programok fejlesztését, ami a rövid tanulási idő miatt kivitelezhetetlen.</a:t>
            </a:r>
            <a:endParaRPr lang="hu-HU" altLang="hu-HU" smtClean="0"/>
          </a:p>
          <a:p>
            <a:pPr eaLnBrk="1" hangingPunct="1"/>
            <a:r>
              <a:rPr lang="hu-HU" altLang="hu-HU" smtClean="0"/>
              <a:t>A tanítás elvű programozás problémáin kívül, a tanulók más problémákkal is találkoznak, mint pl. a nyelv nehéz struktúrája, a nyelv szintaktikája, a gépi vezérlés problémái, valamint a programfejlesztés, a hibakeresés és vezérlés eszközeinek használata. </a:t>
            </a:r>
          </a:p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03406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21D2236-D98F-436A-A4E0-ADC7DF9D793A}" type="slidenum">
              <a:rPr lang="hu-HU" altLang="hu-HU" smtClean="0"/>
              <a:pPr eaLnBrk="1" hangingPunct="1"/>
              <a:t>4</a:t>
            </a:fld>
            <a:endParaRPr lang="hu-HU" altLang="hu-HU" smtClean="0">
              <a:latin typeface="Garamond CE" charset="-1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841139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258D091-C7A3-4854-AD9E-5AC1ED0CB3BC}" type="slidenum">
              <a:rPr lang="hu-HU" altLang="hu-HU" smtClean="0"/>
              <a:pPr eaLnBrk="1" hangingPunct="1"/>
              <a:t>5</a:t>
            </a:fld>
            <a:endParaRPr lang="hu-HU" altLang="hu-HU" smtClean="0">
              <a:latin typeface="Garamond CE" charset="-1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55282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smtClean="0"/>
              <a:t>Célszerű az oktatás során az eszközök mechanikájának és vezérlési lehetőségeinek megismerését egyszerre tanítani. </a:t>
            </a:r>
          </a:p>
          <a:p>
            <a:pPr eaLnBrk="1" hangingPunct="1"/>
            <a:r>
              <a:rPr lang="hu-HU" altLang="hu-HU" smtClean="0"/>
              <a:t>Az egyszerű és olcsó robotokat nem csak az iskolában, hanem olcsó áruk miatt otthon is használhatták. A robotok összeszerelése során a kísérlet irányítói szerint mechanikus ismeretekre is szert tesznek a tanulók. A robot felépítése az „üvegdoboz” elvet követi, azaz látszik a mechanika és az elektromos részek huzalozása. A kísérletben résztvevő tanárok szerint a gépek mechanikai és elektronikai összefüggései a gyerekek számára így jobban érthetőek. </a:t>
            </a:r>
          </a:p>
          <a:p>
            <a:pPr eaLnBrk="1" hangingPunct="1"/>
            <a:endParaRPr lang="en-US" altLang="hu-HU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65B25D5-7BF1-4932-B1C5-86356154FF8C}" type="slidenum">
              <a:rPr lang="hu-HU" altLang="hu-HU" smtClean="0"/>
              <a:pPr eaLnBrk="1" hangingPunct="1"/>
              <a:t>7</a:t>
            </a:fld>
            <a:endParaRPr lang="hu-HU" altLang="hu-HU" smtClean="0">
              <a:latin typeface="Garamond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95561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47B95D70-0285-42F2-9135-0160C2F42977}" type="slidenum">
              <a:rPr lang="hu-HU" altLang="hu-HU" smtClean="0"/>
              <a:pPr eaLnBrk="1" hangingPunct="1"/>
              <a:t>11</a:t>
            </a:fld>
            <a:endParaRPr lang="hu-HU" altLang="hu-HU" smtClean="0">
              <a:latin typeface="Garamond CE" charset="-1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543790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36DD0A8-D5AC-443F-8E38-44C0BEC7E02A}" type="slidenum">
              <a:rPr lang="hu-HU" altLang="hu-HU" smtClean="0"/>
              <a:pPr eaLnBrk="1" hangingPunct="1"/>
              <a:t>12</a:t>
            </a:fld>
            <a:endParaRPr lang="hu-HU" altLang="hu-HU" smtClean="0">
              <a:latin typeface="Garamond CE" charset="-1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376178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7AA4249-D140-4639-BB95-29813DC339AB}" type="slidenum">
              <a:rPr lang="hu-HU" altLang="hu-HU" smtClean="0"/>
              <a:pPr eaLnBrk="1" hangingPunct="1"/>
              <a:t>13</a:t>
            </a:fld>
            <a:endParaRPr lang="hu-HU" altLang="hu-HU" smtClean="0">
              <a:latin typeface="Garamond CE" charset="-1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17833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2014. 01.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TÁMOP 4.2.4.A/2-11-1-2012-0001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63FE4-B6A9-40FF-9025-80D3CBAEFCB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700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2014. 01.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TÁMOP 4.2.4.A/2-11-1-2012-0001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70E82-4252-4462-B2F9-F0FB0D98226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48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2014. 01.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TÁMOP 4.2.4.A/2-11-1-2012-0001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ADE21-99F9-453B-AAE3-C3C93F709CD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385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2014. 01.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TÁMOP 4.2.4.A/2-11-1-2012-0001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C8E84-A629-4DA1-B70B-0C86B07E053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455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2014. 01.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TÁMOP 4.2.4.A/2-11-1-2012-0001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98A9-A54A-4B40-B065-5D166BCBCBF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56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2014. 01.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TÁMOP 4.2.4.A/2-11-1-2012-0001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ED220-8112-41C8-B5BB-F8DB911F978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835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2014. 01.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TÁMOP 4.2.4.A/2-11-1-2012-0001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62179-ECCE-478B-8904-31638E096C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242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2014. 01.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TÁMOP 4.2.4.A/2-11-1-2012-0001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F6FE9-87B1-478F-9898-86D6EB36113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405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2014. 01.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TÁMOP 4.2.4.A/2-11-1-2012-0001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7D710-FB0C-4079-BD2F-7C331B7898C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32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2014. 01.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TÁMOP 4.2.4.A/2-11-1-2012-0001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D0C66-0AB3-452A-A5E4-24C578321B4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58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2014. 01.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TÁMOP 4.2.4.A/2-11-1-2012-0001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D91EE-FFF1-4D50-B0A9-674B53EDA8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60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0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2014. 01.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TÁMOP 4.2.4.A/2-11-1-2012-0001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50B8F9-FF0D-4DCB-8FEF-0BCAE1C9B2C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50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781800" y="12954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hu-HU" altLang="hu-HU" dirty="0">
                <a:latin typeface="Arial" pitchFamily="34" charset="0"/>
              </a:rPr>
              <a:t> </a:t>
            </a:r>
            <a:endParaRPr lang="hu-HU" altLang="hu-HU" dirty="0">
              <a:latin typeface="Arial CE" charset="-18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396552" y="1478756"/>
            <a:ext cx="9865096" cy="17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hu-HU" altLang="hu-HU" sz="3600" b="1" dirty="0">
                <a:latin typeface="Arial" pitchFamily="34" charset="0"/>
                <a:cs typeface="Arial" pitchFamily="34" charset="0"/>
              </a:rPr>
              <a:t>Innovatív eszközökkel és módszerekkel támogatott programozás oktatás rövid és hosszú távú hatásvizsgálata</a:t>
            </a:r>
            <a:endParaRPr lang="hu-HU" altLang="hu-H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9750" y="188913"/>
            <a:ext cx="7620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hu-HU" dirty="0">
              <a:latin typeface="Arial" pitchFamily="34" charset="0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238125" y="702917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800600" y="39624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altLang="hu-HU" dirty="0">
              <a:latin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066800" y="40386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altLang="hu-HU" dirty="0">
              <a:latin typeface="Arial" pitchFamily="34" charset="0"/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4211960" y="4038600"/>
            <a:ext cx="4608983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 b="1" dirty="0" smtClean="0">
                <a:latin typeface="Arial" pitchFamily="34" charset="0"/>
              </a:rPr>
              <a:t>Dr. </a:t>
            </a:r>
            <a:r>
              <a:rPr lang="en-US" altLang="hu-HU" sz="2400" b="1" dirty="0" err="1" smtClean="0">
                <a:latin typeface="Arial" pitchFamily="34" charset="0"/>
              </a:rPr>
              <a:t>Pásztor</a:t>
            </a:r>
            <a:r>
              <a:rPr lang="hu-HU" altLang="hu-HU" sz="2400" b="1" dirty="0" smtClean="0">
                <a:latin typeface="Arial" pitchFamily="34" charset="0"/>
              </a:rPr>
              <a:t> </a:t>
            </a:r>
            <a:r>
              <a:rPr lang="hu-HU" altLang="hu-HU" sz="2400" b="1" dirty="0">
                <a:latin typeface="Arial" pitchFamily="34" charset="0"/>
              </a:rPr>
              <a:t>Attila</a:t>
            </a:r>
            <a:endParaRPr lang="en-US" altLang="hu-HU" sz="2400" b="1" dirty="0">
              <a:latin typeface="Arial" pitchFamily="34" charset="0"/>
            </a:endParaRPr>
          </a:p>
          <a:p>
            <a:pPr algn="ctr" eaLnBrk="1" hangingPunct="1"/>
            <a:r>
              <a:rPr lang="hu-HU" altLang="hu-HU" b="1" dirty="0" smtClean="0">
                <a:latin typeface="Arial" pitchFamily="34" charset="0"/>
              </a:rPr>
              <a:t>Pallasz Athéné Egyetem</a:t>
            </a:r>
          </a:p>
          <a:p>
            <a:pPr algn="ctr" eaLnBrk="1" hangingPunct="1"/>
            <a:r>
              <a:rPr lang="hu-HU" altLang="hu-HU" b="1" dirty="0" smtClean="0">
                <a:latin typeface="Arial" pitchFamily="34" charset="0"/>
              </a:rPr>
              <a:t>GAMF KAR</a:t>
            </a:r>
            <a:endParaRPr lang="en-US" altLang="hu-HU" b="1" dirty="0">
              <a:latin typeface="Arial" pitchFamily="34" charset="0"/>
            </a:endParaRPr>
          </a:p>
          <a:p>
            <a:pPr algn="ctr" eaLnBrk="1" hangingPunct="1"/>
            <a:r>
              <a:rPr lang="en-US" altLang="hu-HU" sz="2000" dirty="0">
                <a:latin typeface="Arial" pitchFamily="34" charset="0"/>
              </a:rPr>
              <a:t>pasztor.attila@gamf.kefo.hu</a:t>
            </a:r>
          </a:p>
        </p:txBody>
      </p:sp>
      <p:sp>
        <p:nvSpPr>
          <p:cNvPr id="5" name="Téglalap 4"/>
          <p:cNvSpPr/>
          <p:nvPr/>
        </p:nvSpPr>
        <p:spPr>
          <a:xfrm>
            <a:off x="238124" y="231538"/>
            <a:ext cx="7142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Robotika óvodától </a:t>
            </a:r>
            <a:r>
              <a:rPr lang="hu-HU" sz="2000" b="1" dirty="0" smtClean="0"/>
              <a:t>egyetemig - </a:t>
            </a:r>
            <a:r>
              <a:rPr lang="hu-HU" sz="2000" b="1" dirty="0"/>
              <a:t>konferencia és tehetségnap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7" y="4041383"/>
            <a:ext cx="2540000" cy="166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324528" cy="1143000"/>
          </a:xfrm>
        </p:spPr>
        <p:txBody>
          <a:bodyPr>
            <a:noAutofit/>
          </a:bodyPr>
          <a:lstStyle/>
          <a:p>
            <a:r>
              <a:rPr lang="hu-HU" altLang="hu-HU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Programozható robotokkal segített programozás oktatás rövidtávú hatásainak vizsgálata a KF GAMF karán</a:t>
            </a:r>
            <a:endParaRPr lang="en-US" altLang="hu-HU" sz="320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143125"/>
            <a:ext cx="9144000" cy="3952875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  <a:defRPr/>
            </a:pPr>
            <a:r>
              <a:rPr lang="hu-HU" dirty="0" smtClean="0"/>
              <a:t>2007 Modell-robotok programozása tantárgy</a:t>
            </a:r>
          </a:p>
          <a:p>
            <a:pPr marL="514350" indent="-514350">
              <a:buFont typeface="Wingdings" pitchFamily="2" charset="2"/>
              <a:buChar char="q"/>
              <a:defRPr/>
            </a:pPr>
            <a:r>
              <a:rPr lang="hu-HU" dirty="0" smtClean="0"/>
              <a:t>NXT , RCX  és </a:t>
            </a:r>
            <a:r>
              <a:rPr lang="hu-HU" dirty="0" err="1" smtClean="0"/>
              <a:t>surveyor</a:t>
            </a:r>
            <a:r>
              <a:rPr lang="hu-HU" dirty="0" smtClean="0"/>
              <a:t> robotok használata</a:t>
            </a:r>
          </a:p>
          <a:p>
            <a:pPr marL="514350" indent="-514350">
              <a:buFont typeface="Wingdings" pitchFamily="2" charset="2"/>
              <a:buChar char="q"/>
              <a:defRPr/>
            </a:pPr>
            <a:r>
              <a:rPr lang="hu-HU" dirty="0" smtClean="0"/>
              <a:t>NQC, NXC programnyelvi környezet</a:t>
            </a:r>
          </a:p>
          <a:p>
            <a:pPr marL="514350" indent="-514350">
              <a:buFont typeface="Wingdings" pitchFamily="2" charset="2"/>
              <a:buChar char="q"/>
              <a:defRPr/>
            </a:pPr>
            <a:r>
              <a:rPr lang="hu-HU" dirty="0" smtClean="0"/>
              <a:t>Konstruktivista pedagógiai módszer</a:t>
            </a:r>
          </a:p>
          <a:p>
            <a:pPr marL="514350" indent="-514350">
              <a:buFont typeface="Wingdings" pitchFamily="2" charset="2"/>
              <a:buChar char="q"/>
              <a:defRPr/>
            </a:pPr>
            <a:r>
              <a:rPr lang="hu-HU" dirty="0" smtClean="0"/>
              <a:t>Munkavégzés csoportosan</a:t>
            </a:r>
          </a:p>
          <a:p>
            <a:pPr marL="514350" indent="-514350">
              <a:buFont typeface="Wingdings" pitchFamily="2" charset="2"/>
              <a:buChar char="q"/>
              <a:defRPr/>
            </a:pPr>
            <a:r>
              <a:rPr lang="hu-HU" dirty="0" smtClean="0"/>
              <a:t>Projektfeladat megoldása csoportosan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99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35639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hu-HU" altLang="hu-HU" sz="3200" b="1" dirty="0">
                <a:latin typeface="Arial" pitchFamily="34" charset="0"/>
              </a:rPr>
              <a:t>Programozási lehetőségek</a:t>
            </a:r>
            <a:endParaRPr lang="en-US" altLang="hu-HU" sz="3200" b="1" dirty="0">
              <a:latin typeface="Arial" pitchFamily="34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-468313" y="1052513"/>
            <a:ext cx="4284663" cy="58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tabLst>
                <a:tab pos="358457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538163" indent="-169863" eaLnBrk="0" hangingPunct="0">
              <a:tabLst>
                <a:tab pos="358457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358457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358457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358457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457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457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457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457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hu-HU" altLang="hu-HU" sz="2400" b="1" dirty="0">
                <a:latin typeface="Arial" pitchFamily="34" charset="0"/>
              </a:rPr>
              <a:t>Az NQC/ NXC nyelv sajátosságai:</a:t>
            </a:r>
            <a:endParaRPr lang="hu-HU" altLang="hu-HU" sz="2000" b="1" dirty="0">
              <a:latin typeface="Arial" pitchFamily="34" charset="0"/>
            </a:endParaRPr>
          </a:p>
          <a:p>
            <a:pPr marL="711200" lvl="1" indent="-3429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hu-HU" altLang="hu-HU" sz="2400" dirty="0">
                <a:latin typeface="Arial" pitchFamily="34" charset="0"/>
              </a:rPr>
              <a:t>Elágazások (szelekció)</a:t>
            </a:r>
          </a:p>
          <a:p>
            <a:pPr marL="711200" lvl="1" indent="-3429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hu-HU" altLang="hu-HU" sz="2400" dirty="0">
                <a:latin typeface="Arial" pitchFamily="34" charset="0"/>
              </a:rPr>
              <a:t>Ciklusok (iteráció)</a:t>
            </a:r>
          </a:p>
          <a:p>
            <a:pPr marL="711200" lvl="1" indent="-3429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hu-HU" altLang="hu-HU" sz="2400" dirty="0">
                <a:latin typeface="Arial" pitchFamily="34" charset="0"/>
              </a:rPr>
              <a:t>Függvények</a:t>
            </a:r>
          </a:p>
          <a:p>
            <a:pPr marL="711200" lvl="1" indent="-3429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hu-HU" altLang="hu-HU" sz="2400" dirty="0" err="1">
                <a:latin typeface="Arial" pitchFamily="34" charset="0"/>
              </a:rPr>
              <a:t>Multitasking</a:t>
            </a:r>
            <a:r>
              <a:rPr lang="hu-HU" altLang="hu-HU" sz="2400" dirty="0">
                <a:latin typeface="Arial" pitchFamily="34" charset="0"/>
              </a:rPr>
              <a:t> technológia</a:t>
            </a:r>
          </a:p>
          <a:p>
            <a:pPr marL="711200" lvl="1" indent="-3429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hu-HU" altLang="hu-HU" sz="2400" dirty="0">
                <a:latin typeface="Arial" pitchFamily="34" charset="0"/>
              </a:rPr>
              <a:t>Érték és hivatkozási típusú paraméterátadás</a:t>
            </a:r>
          </a:p>
          <a:p>
            <a:pPr marL="711200" lvl="1" indent="-3429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hu-HU" altLang="hu-HU" sz="2400" dirty="0">
                <a:latin typeface="Arial" pitchFamily="34" charset="0"/>
              </a:rPr>
              <a:t>Beépíthető </a:t>
            </a:r>
            <a:r>
              <a:rPr lang="hu-HU" altLang="hu-HU" sz="2400" dirty="0" err="1">
                <a:latin typeface="Arial" pitchFamily="34" charset="0"/>
              </a:rPr>
              <a:t>include</a:t>
            </a:r>
            <a:r>
              <a:rPr lang="hu-HU" altLang="hu-HU" sz="2400" dirty="0">
                <a:latin typeface="Arial" pitchFamily="34" charset="0"/>
              </a:rPr>
              <a:t> állományok, speciális </a:t>
            </a:r>
            <a:r>
              <a:rPr lang="hu-HU" altLang="hu-HU" sz="2400" dirty="0" smtClean="0">
                <a:latin typeface="Arial" pitchFamily="34" charset="0"/>
              </a:rPr>
              <a:t>függvényekkel</a:t>
            </a:r>
            <a:endParaRPr lang="hu-HU" altLang="hu-HU" sz="2400" dirty="0">
              <a:latin typeface="Arial" pitchFamily="34" charset="0"/>
            </a:endParaRPr>
          </a:p>
          <a:p>
            <a:pPr marL="711200" lvl="1" indent="-342900" eaLnBrk="1" hangingPunct="1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hu-HU" altLang="hu-HU" sz="2400" dirty="0" smtClean="0">
                <a:latin typeface="Arial" pitchFamily="34" charset="0"/>
              </a:rPr>
              <a:t>Kommunikáció </a:t>
            </a:r>
            <a:r>
              <a:rPr lang="hu-HU" altLang="hu-HU" sz="2400" dirty="0">
                <a:latin typeface="Arial" pitchFamily="34" charset="0"/>
              </a:rPr>
              <a:t>IR </a:t>
            </a:r>
            <a:r>
              <a:rPr lang="hu-HU" altLang="hu-HU" sz="2400" dirty="0" err="1">
                <a:latin typeface="Arial" pitchFamily="34" charset="0"/>
              </a:rPr>
              <a:t>porton</a:t>
            </a:r>
            <a:r>
              <a:rPr lang="hu-HU" altLang="hu-HU" sz="2400" dirty="0">
                <a:latin typeface="Arial" pitchFamily="34" charset="0"/>
              </a:rPr>
              <a:t> és </a:t>
            </a:r>
            <a:r>
              <a:rPr lang="hu-HU" altLang="hu-HU" sz="2400" dirty="0" err="1">
                <a:latin typeface="Arial" pitchFamily="34" charset="0"/>
              </a:rPr>
              <a:t>blue</a:t>
            </a:r>
            <a:r>
              <a:rPr lang="hu-HU" altLang="hu-HU" sz="2400" dirty="0">
                <a:latin typeface="Arial" pitchFamily="34" charset="0"/>
              </a:rPr>
              <a:t> </a:t>
            </a:r>
            <a:r>
              <a:rPr lang="hu-HU" altLang="hu-HU" sz="2400" dirty="0" err="1">
                <a:latin typeface="Arial" pitchFamily="34" charset="0"/>
              </a:rPr>
              <a:t>toothon</a:t>
            </a:r>
            <a:r>
              <a:rPr lang="hu-HU" altLang="hu-HU" sz="2400" dirty="0">
                <a:latin typeface="Arial" pitchFamily="34" charset="0"/>
              </a:rPr>
              <a:t> keresztül.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Ctr="0">
            <a:normAutofit/>
          </a:bodyPr>
          <a:lstStyle/>
          <a:p>
            <a:pPr eaLnBrk="1" hangingPunct="1"/>
            <a:r>
              <a:rPr lang="hu-HU" altLang="hu-HU" sz="3600" b="1" dirty="0" smtClean="0">
                <a:solidFill>
                  <a:schemeClr val="tx1"/>
                </a:solidFill>
                <a:effectLst/>
                <a:latin typeface="Arial CE" charset="-18"/>
              </a:rPr>
              <a:t>Az eszközök rövidtávú hatásvizsgálata</a:t>
            </a:r>
            <a:endParaRPr lang="en-US" altLang="hu-HU" sz="3600" b="1" dirty="0" smtClean="0">
              <a:solidFill>
                <a:schemeClr val="tx1"/>
              </a:solidFill>
              <a:effectLst/>
              <a:latin typeface="Arial CE" charset="-1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229600" cy="5329237"/>
          </a:xfrm>
        </p:spPr>
        <p:txBody>
          <a:bodyPr lIns="92075" tIns="46038" rIns="92075" bIns="46038">
            <a:normAutofit/>
          </a:bodyPr>
          <a:lstStyle/>
          <a:p>
            <a:pPr marL="536575" indent="-536575"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hu-HU" sz="2800" dirty="0" smtClean="0"/>
              <a:t>H1: Tanulási motiváció ( pl. programozási énkép) növelése az eszközök segítségével.</a:t>
            </a:r>
          </a:p>
          <a:p>
            <a:pPr marL="536575" indent="-536575"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hu-HU" sz="2800" dirty="0" smtClean="0"/>
              <a:t>H2: Programozás ismeretek és készségek magasabb és alkalmazhatóbb szintre fejlesztése. </a:t>
            </a:r>
          </a:p>
          <a:p>
            <a:pPr marL="536575" indent="-536575"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H3:</a:t>
            </a:r>
            <a:r>
              <a:rPr lang="hu-HU" sz="2800" dirty="0" smtClean="0"/>
              <a:t> A robotok a tanítás – tanulási folyamatot élvezetesebbé teszik javítva a hallgatók programozási attitűdjét.</a:t>
            </a:r>
            <a:br>
              <a:rPr lang="hu-HU" sz="2800" dirty="0" smtClean="0"/>
            </a:br>
            <a:endParaRPr lang="en-US" sz="2800" dirty="0" smtClean="0">
              <a:solidFill>
                <a:srgbClr val="FF3300"/>
              </a:solidFill>
            </a:endParaRPr>
          </a:p>
          <a:p>
            <a:pPr marL="536575" indent="-536575"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hu-HU" sz="2800" dirty="0" smtClean="0"/>
              <a:t>Teszt csoport</a:t>
            </a:r>
            <a:r>
              <a:rPr lang="en-US" sz="2800" dirty="0" smtClean="0"/>
              <a:t> (</a:t>
            </a:r>
            <a:r>
              <a:rPr lang="en-US" sz="2800" i="1" dirty="0" smtClean="0"/>
              <a:t>n</a:t>
            </a:r>
            <a:r>
              <a:rPr lang="en-US" sz="2800" dirty="0" smtClean="0"/>
              <a:t> = 41) </a:t>
            </a:r>
            <a:r>
              <a:rPr lang="hu-HU" sz="2800" dirty="0" smtClean="0"/>
              <a:t>robotokat használ.</a:t>
            </a:r>
            <a:endParaRPr lang="en-US" sz="2800" dirty="0" smtClean="0"/>
          </a:p>
          <a:p>
            <a:pPr marL="536575" indent="-536575"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hu-HU" sz="2800" dirty="0" smtClean="0"/>
              <a:t>Kontroll csoport 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 = 46) </a:t>
            </a:r>
            <a:r>
              <a:rPr lang="hu-HU" sz="2800" dirty="0" smtClean="0"/>
              <a:t>a hagyományos eszközöket és metódusokat használja.</a:t>
            </a:r>
            <a:endParaRPr lang="en-US" sz="2800" dirty="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3849" y="928167"/>
            <a:ext cx="82089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3200" dirty="0">
                <a:latin typeface="Arial" pitchFamily="34" charset="0"/>
              </a:rPr>
              <a:t>Hipotéziseink és a kísérlet mintacsoportjai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4194" y="548680"/>
            <a:ext cx="8075612" cy="91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Ctr="0">
            <a:normAutofit/>
          </a:bodyPr>
          <a:lstStyle/>
          <a:p>
            <a:pPr algn="l" eaLnBrk="1" hangingPunct="1"/>
            <a:r>
              <a:rPr lang="hu-HU" altLang="hu-HU" sz="3200" b="1" dirty="0" smtClean="0">
                <a:solidFill>
                  <a:schemeClr val="tx1"/>
                </a:solidFill>
                <a:effectLst/>
              </a:rPr>
              <a:t>A mérés és az elő teszt eredményei:</a:t>
            </a:r>
            <a:endParaRPr lang="en-US" altLang="hu-HU" sz="3200" b="1" dirty="0" smtClean="0">
              <a:solidFill>
                <a:schemeClr val="tx1"/>
              </a:solidFill>
              <a:effectLst/>
              <a:latin typeface="Arial CE" charset="-1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 lIns="92075" tIns="46038" rIns="92075" bIns="46038"/>
          <a:lstStyle/>
          <a:p>
            <a:pPr marL="630238" indent="-630238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hu-HU" sz="2400" dirty="0" smtClean="0"/>
              <a:t>A programozási attitűd és a programozási énkép mérése 17 </a:t>
            </a:r>
            <a:r>
              <a:rPr lang="hu-HU" sz="2400" dirty="0" err="1" smtClean="0"/>
              <a:t>itemből</a:t>
            </a:r>
            <a:r>
              <a:rPr lang="hu-HU" sz="2400" dirty="0" smtClean="0"/>
              <a:t> álló kérdőív,  rangskálás és </a:t>
            </a:r>
            <a:r>
              <a:rPr lang="hu-HU" sz="2400" dirty="0" err="1" smtClean="0"/>
              <a:t>Likert-skálás</a:t>
            </a:r>
            <a:r>
              <a:rPr lang="hu-HU" sz="2400" dirty="0" smtClean="0"/>
              <a:t> kérdésekkel. </a:t>
            </a:r>
            <a:endParaRPr lang="en-US" sz="2400" dirty="0" smtClean="0"/>
          </a:p>
          <a:p>
            <a:pPr marL="630238" indent="-630238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hu-HU" sz="2400" dirty="0" smtClean="0"/>
              <a:t>Alapvető programozási ismereteket és készségeket mérő teszt (</a:t>
            </a:r>
            <a:r>
              <a:rPr lang="en-US" sz="2400" dirty="0" smtClean="0"/>
              <a:t>15 item</a:t>
            </a:r>
            <a:r>
              <a:rPr lang="hu-HU" sz="2400" dirty="0" smtClean="0"/>
              <a:t> ) </a:t>
            </a:r>
            <a:r>
              <a:rPr lang="hu-HU" sz="2400" dirty="0" err="1" smtClean="0"/>
              <a:t>Crobach-</a:t>
            </a:r>
            <a:r>
              <a:rPr lang="el-GR" sz="2400" dirty="0" smtClean="0"/>
              <a:t>α</a:t>
            </a:r>
            <a:r>
              <a:rPr lang="hu-HU" sz="2400" dirty="0" smtClean="0"/>
              <a:t> = 0,72.</a:t>
            </a:r>
            <a:endParaRPr lang="el-GR" sz="2400" dirty="0" smtClean="0"/>
          </a:p>
          <a:p>
            <a:pPr marL="630238" indent="-630238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hu-HU" sz="2400" dirty="0" smtClean="0"/>
              <a:t>A különbség a két csoport közt nem szignifikáns: </a:t>
            </a:r>
            <a:br>
              <a:rPr lang="hu-HU" sz="2400" dirty="0" smtClean="0"/>
            </a:br>
            <a:r>
              <a:rPr lang="en-US" sz="2400" dirty="0" smtClean="0"/>
              <a:t>- </a:t>
            </a:r>
            <a:r>
              <a:rPr lang="hu-HU" sz="2400" dirty="0" smtClean="0"/>
              <a:t>programozási képességek</a:t>
            </a:r>
            <a:r>
              <a:rPr lang="en-US" sz="2400" dirty="0" smtClean="0"/>
              <a:t>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en-US" sz="2400" dirty="0" smtClean="0"/>
              <a:t>(x1 = 4</a:t>
            </a:r>
            <a:r>
              <a:rPr lang="hu-HU" sz="2400" dirty="0" smtClean="0"/>
              <a:t>5</a:t>
            </a:r>
            <a:r>
              <a:rPr lang="en-US" sz="2400" dirty="0" smtClean="0"/>
              <a:t>.</a:t>
            </a:r>
            <a:r>
              <a:rPr lang="hu-HU" sz="2400" dirty="0" smtClean="0"/>
              <a:t>8</a:t>
            </a:r>
            <a:r>
              <a:rPr lang="en-US" sz="2400" dirty="0" smtClean="0"/>
              <a:t> %p; x2 = 40.7 %p; F = 0.91; p = 0.34; t = 1.61; p = 0.11) </a:t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hu-HU" sz="2400" dirty="0" smtClean="0"/>
              <a:t>programozási énkép</a:t>
            </a:r>
            <a:br>
              <a:rPr lang="hu-HU" sz="2400" dirty="0" smtClean="0"/>
            </a:br>
            <a:r>
              <a:rPr lang="en-US" sz="2400" dirty="0" smtClean="0"/>
              <a:t> (x1 = </a:t>
            </a:r>
            <a:r>
              <a:rPr lang="hu-HU" sz="2400" dirty="0" smtClean="0"/>
              <a:t>46.7</a:t>
            </a:r>
            <a:r>
              <a:rPr lang="en-US" sz="2400" dirty="0" smtClean="0"/>
              <a:t> %p; x2 = 45.8 %p; F = 0.01; p = 0.95; t = 1.54; p = 0.13)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-315913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hu-HU" altLang="hu-HU" sz="3600" b="1">
                <a:latin typeface="Arial CE" charset="-18"/>
              </a:rPr>
              <a:t>Az eszközök rövidtávú hatásvizsgálata</a:t>
            </a:r>
            <a:endParaRPr lang="en-US" altLang="hu-HU" sz="3600" b="1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Ctr="0">
            <a:normAutofit/>
          </a:bodyPr>
          <a:lstStyle/>
          <a:p>
            <a:pPr algn="l" eaLnBrk="1" hangingPunct="1"/>
            <a:r>
              <a:rPr lang="hu-HU" altLang="hu-HU" sz="3200" dirty="0" smtClean="0">
                <a:solidFill>
                  <a:schemeClr val="tx1"/>
                </a:solidFill>
                <a:effectLst/>
              </a:rPr>
              <a:t>Utóteszt eredményei</a:t>
            </a:r>
            <a:endParaRPr lang="en-US" altLang="hu-HU" sz="3200" dirty="0" smtClean="0">
              <a:solidFill>
                <a:schemeClr val="tx1"/>
              </a:solidFill>
              <a:effectLst/>
              <a:latin typeface="Arial CE" charset="-1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 lIns="92075" tIns="46038" rIns="92075" bIns="46038">
            <a:normAutofit/>
          </a:bodyPr>
          <a:lstStyle/>
          <a:p>
            <a:pPr marL="536575" indent="-536575" eaLnBrk="1" hangingPunct="1">
              <a:buFont typeface="Wingdings" panose="05000000000000000000" pitchFamily="2" charset="2"/>
              <a:buChar char="q"/>
              <a:defRPr/>
            </a:pPr>
            <a:r>
              <a:rPr lang="hu-HU" sz="2800" dirty="0" smtClean="0"/>
              <a:t>Teszt csoport</a:t>
            </a:r>
            <a:r>
              <a:rPr lang="en-US" sz="2800" dirty="0" smtClean="0"/>
              <a:t>:</a:t>
            </a:r>
          </a:p>
          <a:p>
            <a:pPr marL="11303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2400" dirty="0" smtClean="0"/>
              <a:t>Programozási ismeretek kismértékű de nem szignifikáns fejlődése</a:t>
            </a:r>
            <a:r>
              <a:rPr lang="en-US" sz="2400" dirty="0" smtClean="0"/>
              <a:t> 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45.8 %p; </a:t>
            </a:r>
            <a:r>
              <a:rPr lang="en-US" sz="2400" b="1" dirty="0" smtClean="0">
                <a:solidFill>
                  <a:schemeClr val="hlink"/>
                </a:solidFill>
              </a:rPr>
              <a:t>x</a:t>
            </a:r>
            <a:r>
              <a:rPr lang="en-US" sz="2400" b="1" baseline="-25000" dirty="0" smtClean="0">
                <a:solidFill>
                  <a:schemeClr val="hlink"/>
                </a:solidFill>
              </a:rPr>
              <a:t>2</a:t>
            </a:r>
            <a:r>
              <a:rPr lang="en-US" sz="2400" b="1" dirty="0" smtClean="0">
                <a:solidFill>
                  <a:schemeClr val="hlink"/>
                </a:solidFill>
              </a:rPr>
              <a:t> = 49.1</a:t>
            </a:r>
            <a:r>
              <a:rPr lang="en-US" sz="2400" dirty="0" smtClean="0"/>
              <a:t> %p; t = -1.23; p = 0.23) </a:t>
            </a:r>
          </a:p>
          <a:p>
            <a:pPr marL="11303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2400" dirty="0" smtClean="0"/>
              <a:t>Programozási énkép szignifikáns fejlődése</a:t>
            </a:r>
            <a:r>
              <a:rPr lang="en-US" sz="2400" dirty="0" smtClean="0"/>
              <a:t>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en-US" sz="2400" dirty="0" smtClean="0"/>
              <a:t>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46.7 %p;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51.7 %p; t = -2.60; p = 0.01) </a:t>
            </a:r>
          </a:p>
          <a:p>
            <a:pPr marL="536575" indent="-536575" eaLnBrk="1" hangingPunct="1">
              <a:buFont typeface="Wingdings" panose="05000000000000000000" pitchFamily="2" charset="2"/>
              <a:buChar char="q"/>
              <a:defRPr/>
            </a:pPr>
            <a:r>
              <a:rPr lang="hu-HU" sz="2800" dirty="0" smtClean="0"/>
              <a:t>Kontrol csoport</a:t>
            </a:r>
            <a:r>
              <a:rPr lang="en-US" sz="2800" dirty="0" smtClean="0"/>
              <a:t>:</a:t>
            </a:r>
          </a:p>
          <a:p>
            <a:pPr marL="11303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2400" dirty="0" smtClean="0"/>
              <a:t>Programozási ismeretek kismértékű de nem szignifikáns fejlődése 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</a:t>
            </a:r>
            <a:r>
              <a:rPr lang="hu-HU" sz="2400" dirty="0" smtClean="0"/>
              <a:t>40.7</a:t>
            </a:r>
            <a:r>
              <a:rPr lang="en-US" sz="2400" dirty="0" smtClean="0"/>
              <a:t> %p; </a:t>
            </a:r>
            <a:r>
              <a:rPr lang="en-US" sz="2400" b="1" dirty="0" smtClean="0">
                <a:solidFill>
                  <a:schemeClr val="hlink"/>
                </a:solidFill>
              </a:rPr>
              <a:t>x</a:t>
            </a:r>
            <a:r>
              <a:rPr lang="en-US" sz="2400" b="1" baseline="-25000" dirty="0" smtClean="0">
                <a:solidFill>
                  <a:schemeClr val="hlink"/>
                </a:solidFill>
              </a:rPr>
              <a:t>2</a:t>
            </a:r>
            <a:r>
              <a:rPr lang="en-US" sz="2400" b="1" dirty="0" smtClean="0">
                <a:solidFill>
                  <a:schemeClr val="hlink"/>
                </a:solidFill>
              </a:rPr>
              <a:t> = </a:t>
            </a:r>
            <a:r>
              <a:rPr lang="hu-HU" sz="2400" b="1" dirty="0" smtClean="0">
                <a:solidFill>
                  <a:schemeClr val="hlink"/>
                </a:solidFill>
              </a:rPr>
              <a:t>43.0</a:t>
            </a:r>
            <a:r>
              <a:rPr lang="en-US" sz="2400" dirty="0" smtClean="0"/>
              <a:t> %p;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en-US" sz="2400" dirty="0" smtClean="0"/>
              <a:t>t = -1.</a:t>
            </a:r>
            <a:r>
              <a:rPr lang="hu-HU" sz="2400" dirty="0" smtClean="0"/>
              <a:t>01</a:t>
            </a:r>
            <a:r>
              <a:rPr lang="en-US" sz="2400" dirty="0" smtClean="0"/>
              <a:t>; p = 0.</a:t>
            </a:r>
            <a:r>
              <a:rPr lang="hu-HU" sz="2400" dirty="0" smtClean="0"/>
              <a:t>34</a:t>
            </a:r>
            <a:r>
              <a:rPr lang="en-US" sz="2400" dirty="0" smtClean="0"/>
              <a:t>) </a:t>
            </a:r>
          </a:p>
          <a:p>
            <a:pPr marL="11303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2400" dirty="0" smtClean="0"/>
              <a:t>Stagnáló programozói énkép</a:t>
            </a:r>
            <a:r>
              <a:rPr lang="en-US" sz="2400" dirty="0" smtClean="0"/>
              <a:t> 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</a:t>
            </a:r>
            <a:r>
              <a:rPr lang="hu-HU" sz="2400" dirty="0" smtClean="0"/>
              <a:t>45.8</a:t>
            </a:r>
            <a:r>
              <a:rPr lang="en-US" sz="2400" dirty="0" smtClean="0"/>
              <a:t> %p;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</a:t>
            </a:r>
            <a:r>
              <a:rPr lang="hu-HU" sz="2400" dirty="0" smtClean="0"/>
              <a:t>43.6</a:t>
            </a:r>
            <a:r>
              <a:rPr lang="en-US" sz="2400" dirty="0" smtClean="0"/>
              <a:t> %p; t = -</a:t>
            </a:r>
            <a:r>
              <a:rPr lang="hu-HU" sz="2400" dirty="0" smtClean="0"/>
              <a:t>0.45</a:t>
            </a:r>
            <a:r>
              <a:rPr lang="en-US" sz="2400" dirty="0" smtClean="0"/>
              <a:t>; p = 0.</a:t>
            </a:r>
            <a:r>
              <a:rPr lang="hu-HU" sz="2400" dirty="0" smtClean="0"/>
              <a:t>66</a:t>
            </a:r>
            <a:r>
              <a:rPr lang="en-US" sz="2400" dirty="0" smtClean="0"/>
              <a:t>)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-315913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hu-HU" altLang="hu-HU" sz="3600" b="1" dirty="0">
                <a:latin typeface="Arial CE" charset="-18"/>
              </a:rPr>
              <a:t>Az eszközök rövidtávú hatásvizsgálata</a:t>
            </a:r>
            <a:endParaRPr lang="en-US" altLang="hu-HU" sz="3600" b="1" dirty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920740"/>
            <a:ext cx="8929687" cy="6143625"/>
          </a:xfrm>
        </p:spPr>
        <p:txBody>
          <a:bodyPr lIns="92075" tIns="46038" rIns="92075" bIns="46038">
            <a:normAutofit/>
          </a:bodyPr>
          <a:lstStyle/>
          <a:p>
            <a:pPr marL="536575" indent="-536575" eaLnBrk="1" hangingPunct="1">
              <a:buFont typeface="Wingdings" panose="05000000000000000000" pitchFamily="2" charset="2"/>
              <a:buChar char="q"/>
              <a:defRPr/>
            </a:pPr>
            <a:r>
              <a:rPr lang="hu-HU" sz="2800" b="1" dirty="0" smtClean="0"/>
              <a:t>A vizsgálat fő kérdései :</a:t>
            </a:r>
          </a:p>
          <a:p>
            <a:pPr marL="971550" lvl="1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sz="2400" dirty="0" smtClean="0">
                <a:effectLst/>
              </a:rPr>
              <a:t>Tartós-e a rövidtávú vizsgálatban kimutatott a robotoknak az énképre gyakorolt pozitív hatása ?</a:t>
            </a:r>
          </a:p>
          <a:p>
            <a:pPr marL="971550" lvl="1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sz="2400" dirty="0" smtClean="0">
                <a:effectLst/>
              </a:rPr>
              <a:t>Tartósak maradtak-e a téma iránti attitűdök ?</a:t>
            </a:r>
          </a:p>
          <a:p>
            <a:pPr marL="971550" lvl="1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sz="2400" dirty="0" smtClean="0">
                <a:effectLst/>
              </a:rPr>
              <a:t>A rövid távon kedvezőnek mutatkozó változások transzferálódnak-e a programozás más területeire?</a:t>
            </a:r>
          </a:p>
          <a:p>
            <a:pPr marL="536575" indent="-536575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sz="2800" b="1" dirty="0" smtClean="0"/>
              <a:t>Vizsgálati minta</a:t>
            </a:r>
          </a:p>
          <a:p>
            <a:pPr marL="971550" lvl="1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sz="2400" dirty="0" smtClean="0"/>
              <a:t>33 fő – mind részt vettek a rövidtávú vizsgálatban.</a:t>
            </a:r>
          </a:p>
          <a:p>
            <a:pPr marL="971550" lvl="1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sz="2400" dirty="0" smtClean="0"/>
              <a:t>Életkori átlag 30,9 év, szórás 6,1 év.</a:t>
            </a:r>
          </a:p>
          <a:p>
            <a:pPr marL="971550" lvl="1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sz="2400" dirty="0" smtClean="0"/>
              <a:t>3-5 éve tanulták a tantárgyat.</a:t>
            </a:r>
          </a:p>
          <a:p>
            <a:pPr marL="971550" lvl="1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sz="2400" dirty="0" smtClean="0"/>
              <a:t>Kontrollcsoport nincs – nem állt rendelkezésre adatbázis.</a:t>
            </a:r>
          </a:p>
          <a:p>
            <a:pPr marL="971550" lvl="1" indent="-571500" eaLnBrk="1" hangingPunct="1">
              <a:lnSpc>
                <a:spcPct val="150000"/>
              </a:lnSpc>
              <a:buFontTx/>
              <a:buNone/>
              <a:defRPr/>
            </a:pPr>
            <a:r>
              <a:rPr lang="hu-HU" sz="2400" b="1" dirty="0" smtClean="0"/>
              <a:t> </a:t>
            </a:r>
            <a:endParaRPr lang="en-US" sz="2400" b="1" dirty="0" smtClean="0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-214313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hu-HU" altLang="hu-HU" sz="3500" b="1" dirty="0">
                <a:latin typeface="Arial" pitchFamily="34" charset="0"/>
                <a:cs typeface="Arial" pitchFamily="34" charset="0"/>
              </a:rPr>
              <a:t>A hatások tartósságának vizsgálata </a:t>
            </a:r>
            <a:endParaRPr lang="en-US" altLang="hu-HU" sz="3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26" y="1196752"/>
            <a:ext cx="9144000" cy="6143625"/>
          </a:xfrm>
        </p:spPr>
        <p:txBody>
          <a:bodyPr lIns="92075" tIns="46038" rIns="92075" bIns="46038"/>
          <a:lstStyle/>
          <a:p>
            <a:pPr marL="536575" indent="-536575" eaLnBrk="1" hangingPunct="1">
              <a:buFont typeface="Wingdings" panose="05000000000000000000" pitchFamily="2" charset="2"/>
              <a:buChar char="q"/>
              <a:defRPr/>
            </a:pPr>
            <a:r>
              <a:rPr lang="hu-HU" sz="2800" b="1" dirty="0" smtClean="0"/>
              <a:t>Az alkalmazott mérőeszköz és a mérés  lebonyolítása:</a:t>
            </a:r>
            <a:br>
              <a:rPr lang="hu-HU" sz="2800" b="1" dirty="0" smtClean="0"/>
            </a:br>
            <a:endParaRPr lang="hu-HU" sz="2800" b="1" dirty="0" smtClean="0"/>
          </a:p>
          <a:p>
            <a:pPr marL="971550" lvl="1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sz="2400" dirty="0" smtClean="0">
                <a:effectLst/>
              </a:rPr>
              <a:t>Elektronikus levél – válaszadás 62%.</a:t>
            </a:r>
          </a:p>
          <a:p>
            <a:pPr marL="971550" lvl="1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sz="2400" dirty="0" smtClean="0">
                <a:effectLst/>
              </a:rPr>
              <a:t>Kérdőív – </a:t>
            </a:r>
            <a:r>
              <a:rPr lang="hu-HU" sz="2400" dirty="0" smtClean="0"/>
              <a:t>A hosszú távon is mérhető hatások értékelésére. </a:t>
            </a:r>
          </a:p>
          <a:p>
            <a:pPr marL="971550" lvl="1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sz="2400" dirty="0" smtClean="0"/>
              <a:t>18 kérdésből álló kérdéssor </a:t>
            </a:r>
            <a:r>
              <a:rPr lang="hu-HU" sz="2400" dirty="0" smtClean="0">
                <a:effectLst/>
              </a:rPr>
              <a:t>–  </a:t>
            </a:r>
            <a:r>
              <a:rPr lang="hu-HU" sz="2400" dirty="0" smtClean="0"/>
              <a:t>tantárgyhoz és a programozáshoz fűződő jelenlegi attitűdök, valamint a programozáshoz és a mobilrobotok programozásához kapcsolódó énkép értékelésére.</a:t>
            </a:r>
          </a:p>
          <a:p>
            <a:pPr marL="971550" lvl="1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Válaszok ötfokú </a:t>
            </a:r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Likert-skála</a:t>
            </a: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71500" eaLnBrk="1" hangingPunct="1">
              <a:lnSpc>
                <a:spcPct val="150000"/>
              </a:lnSpc>
              <a:buFontTx/>
              <a:buNone/>
              <a:defRPr/>
            </a:pPr>
            <a:r>
              <a:rPr lang="hu-HU" sz="2400" b="1" dirty="0" smtClean="0"/>
              <a:t> </a:t>
            </a:r>
            <a:endParaRPr lang="en-US" sz="2400" b="1" dirty="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-214313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hu-HU" altLang="hu-HU" sz="3600" b="1" dirty="0">
                <a:latin typeface="Arial" pitchFamily="34" charset="0"/>
                <a:cs typeface="Arial" pitchFamily="34" charset="0"/>
              </a:rPr>
              <a:t>A hatások tartósságának </a:t>
            </a:r>
            <a:r>
              <a:rPr lang="hu-HU" altLang="hu-HU" sz="3600" b="1" dirty="0" smtClean="0">
                <a:latin typeface="Arial" pitchFamily="34" charset="0"/>
                <a:cs typeface="Arial" pitchFamily="34" charset="0"/>
              </a:rPr>
              <a:t>vizsgálata</a:t>
            </a:r>
            <a:endParaRPr lang="en-US" altLang="hu-H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720"/>
            <a:ext cx="9144000" cy="6090444"/>
          </a:xfrm>
        </p:spPr>
        <p:txBody>
          <a:bodyPr lIns="92075" tIns="46038" rIns="92075" bIns="46038">
            <a:normAutofit lnSpcReduction="10000"/>
          </a:bodyPr>
          <a:lstStyle/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hu-HU" b="1" dirty="0" smtClean="0"/>
              <a:t>Eredmények:</a:t>
            </a:r>
          </a:p>
          <a:p>
            <a:pPr marL="971550" lvl="1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dirty="0" smtClean="0"/>
              <a:t>Pozitív hosszú távú attitűdök:</a:t>
            </a:r>
          </a:p>
          <a:p>
            <a:pPr marL="1371600" lvl="2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dirty="0" smtClean="0"/>
              <a:t>A minta tagjai könnyebbnek (60,6%) vagy sokkal könnyebbnek (36,4%) találták a  tárgyat, mint más programozás tárgyakat.</a:t>
            </a:r>
          </a:p>
          <a:p>
            <a:pPr marL="1371600" lvl="2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dirty="0" smtClean="0"/>
              <a:t>A válaszadók 90,9%-a sokkal szórakoztatóbbnak találta a tárgy tanulását más tárgyakénál .</a:t>
            </a:r>
          </a:p>
          <a:p>
            <a:pPr marL="1371600" lvl="2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dirty="0" smtClean="0"/>
              <a:t>A válaszadók többsége (75,8%-a) szerint több vagy sokkal több hallgatói aktivitásra adott lehetőséget a tantárgy óraszervezése. </a:t>
            </a:r>
          </a:p>
          <a:p>
            <a:pPr marL="971550" lvl="1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dirty="0" smtClean="0"/>
              <a:t>A programozási énkép:</a:t>
            </a:r>
          </a:p>
          <a:p>
            <a:pPr marL="1371600" lvl="2" indent="-571500"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dirty="0" smtClean="0"/>
              <a:t>A mobilrobotok programozására vonatkozó énkép-összetevő jelentősen erősebb, mint a programozáshoz általában fűződő összetevőé.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1600" b="1" dirty="0" smtClean="0"/>
              <a:t> </a:t>
            </a:r>
            <a:endParaRPr lang="en-US" sz="1600" b="1" dirty="0" smtClean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-108520" y="-99392"/>
            <a:ext cx="925252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hu-HU" altLang="hu-HU" sz="3500" b="1" dirty="0">
                <a:latin typeface="Arial" pitchFamily="34" charset="0"/>
                <a:cs typeface="Arial" pitchFamily="34" charset="0"/>
              </a:rPr>
              <a:t>A hatások tartósságának </a:t>
            </a:r>
            <a:r>
              <a:rPr lang="hu-HU" altLang="hu-HU" sz="3500" b="1" dirty="0" smtClean="0">
                <a:latin typeface="Arial" pitchFamily="34" charset="0"/>
                <a:cs typeface="Arial" pitchFamily="34" charset="0"/>
              </a:rPr>
              <a:t>vizsgálata</a:t>
            </a:r>
            <a:endParaRPr lang="en-US" altLang="hu-HU" sz="3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-19366" y="1078225"/>
            <a:ext cx="9163366" cy="6239207"/>
          </a:xfrm>
          <a:ln>
            <a:noFill/>
          </a:ln>
        </p:spPr>
        <p:txBody>
          <a:bodyPr lIns="92075" tIns="46038" rIns="92075" bIns="46038">
            <a:normAutofit/>
          </a:bodyPr>
          <a:lstStyle/>
          <a:p>
            <a:pPr marL="571500" indent="-571500" eaLnBrk="1" hangingPunct="1">
              <a:spcBef>
                <a:spcPts val="1200"/>
              </a:spcBef>
              <a:buFontTx/>
              <a:buNone/>
              <a:defRPr/>
            </a:pPr>
            <a:r>
              <a:rPr lang="hu-HU" b="1" dirty="0" smtClean="0"/>
              <a:t>Konklúzió:</a:t>
            </a:r>
          </a:p>
          <a:p>
            <a:pPr marL="630238" indent="-630238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sz="2800" dirty="0" smtClean="0"/>
              <a:t>A mobilrobotokkal végzett programozás-oktatás előnyösen fejlesztette a hallgatóknak a tantárgy iránti attitűdjét és énképét, de a fejlesztés tartós hatása nem transzferálódik a többi programozási területre. </a:t>
            </a:r>
          </a:p>
          <a:p>
            <a:pPr marL="630238" indent="-630238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hu-HU" dirty="0" smtClean="0"/>
              <a:t>A sikeres transzferhez feltételezhetően szükségesek lennének a további programozásból adódó sikerélmények,  az ezzel jelenleg is foglalkozók programozási énképe fejlettebbnek mutatkozott.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1600" b="1" dirty="0" smtClean="0"/>
              <a:t> </a:t>
            </a:r>
            <a:endParaRPr lang="en-US" sz="1600" b="1" dirty="0" smtClean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-99392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hu-HU" altLang="hu-HU" sz="3500" b="1" dirty="0">
                <a:latin typeface="Arial" pitchFamily="34" charset="0"/>
                <a:cs typeface="Arial" pitchFamily="34" charset="0"/>
              </a:rPr>
              <a:t>A hatások tartósságának </a:t>
            </a:r>
            <a:r>
              <a:rPr lang="hu-HU" altLang="hu-HU" sz="3500" b="1" dirty="0" smtClean="0">
                <a:latin typeface="Arial" pitchFamily="34" charset="0"/>
                <a:cs typeface="Arial" pitchFamily="34" charset="0"/>
              </a:rPr>
              <a:t>vizsgálata</a:t>
            </a:r>
            <a:endParaRPr lang="en-US" altLang="hu-HU" sz="3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99392"/>
            <a:ext cx="7772400" cy="72008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Összefoglalás</a:t>
            </a:r>
            <a:endParaRPr lang="en-GB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85000" lnSpcReduction="20000"/>
          </a:bodyPr>
          <a:lstStyle/>
          <a:p>
            <a:pPr marL="441325" indent="-441325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hu-HU" altLang="hu-HU" sz="3300" dirty="0" smtClean="0">
                <a:effectLst/>
              </a:rPr>
              <a:t>A programozható robotok jól használhatók az oktatás különböző szintjein így a felsőoktatásban is.</a:t>
            </a:r>
            <a:endParaRPr lang="en-GB" altLang="hu-HU" sz="3300" dirty="0" smtClean="0">
              <a:effectLst/>
            </a:endParaRPr>
          </a:p>
          <a:p>
            <a:pPr marL="441325" indent="-441325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hu-HU" altLang="hu-HU" sz="3300" dirty="0" smtClean="0">
                <a:effectLst/>
              </a:rPr>
              <a:t>Eszközök a programozás megszerettetése</a:t>
            </a:r>
            <a:r>
              <a:rPr lang="en-GB" altLang="hu-HU" sz="3300" dirty="0" smtClean="0">
                <a:effectLst/>
              </a:rPr>
              <a:t>, </a:t>
            </a:r>
            <a:r>
              <a:rPr lang="hu-HU" altLang="hu-HU" sz="3300" dirty="0" smtClean="0">
                <a:effectLst/>
              </a:rPr>
              <a:t>motiváció </a:t>
            </a:r>
            <a:r>
              <a:rPr lang="en-GB" altLang="hu-HU" sz="3300" dirty="0" smtClean="0">
                <a:effectLst/>
              </a:rPr>
              <a:t>  </a:t>
            </a:r>
            <a:r>
              <a:rPr lang="hu-HU" altLang="hu-HU" sz="3300" dirty="0" smtClean="0">
                <a:effectLst/>
              </a:rPr>
              <a:t>növelésére. </a:t>
            </a:r>
            <a:endParaRPr lang="en-GB" altLang="hu-HU" sz="3300" dirty="0" smtClean="0">
              <a:effectLst/>
            </a:endParaRPr>
          </a:p>
          <a:p>
            <a:pPr marL="441325" indent="-441325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hu-HU" altLang="hu-HU" sz="3300" dirty="0" smtClean="0">
                <a:effectLst/>
              </a:rPr>
              <a:t>Lehetőséget nyújtanak a már megszerzett</a:t>
            </a:r>
            <a:r>
              <a:rPr lang="en-GB" altLang="hu-HU" sz="3300" dirty="0" smtClean="0">
                <a:effectLst/>
              </a:rPr>
              <a:t> </a:t>
            </a:r>
            <a:r>
              <a:rPr lang="hu-HU" altLang="hu-HU" sz="3300" dirty="0" smtClean="0">
                <a:effectLst/>
              </a:rPr>
              <a:t>elméleti ismeretek gyakorlati megvalósítására.</a:t>
            </a:r>
            <a:br>
              <a:rPr lang="hu-HU" altLang="hu-HU" sz="3300" dirty="0" smtClean="0">
                <a:effectLst/>
              </a:rPr>
            </a:br>
            <a:r>
              <a:rPr lang="hu-HU" altLang="hu-HU" sz="3300" dirty="0" smtClean="0">
                <a:effectLst/>
              </a:rPr>
              <a:t>Programnyelvek, programozási környezetek kipróbálása életszerű szituációkban.</a:t>
            </a:r>
          </a:p>
          <a:p>
            <a:pPr marL="441325" indent="-441325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hu-HU" altLang="hu-HU" sz="3300" dirty="0" smtClean="0">
                <a:effectLst/>
              </a:rPr>
              <a:t>Különböző tantárgyak segédeszköze, a cél megvalósításának egy új lehetősége. Mesterséges Intelligencia, algoritmuselmélet, képfeldolgozás,  alakzat-felismerés, kommunikáció,  játékelmélet….</a:t>
            </a:r>
          </a:p>
          <a:p>
            <a:pPr marL="441325" indent="-441325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hu-HU" altLang="hu-HU" sz="3300" dirty="0" smtClean="0"/>
              <a:t>Szakdolgozatok száma &gt; 50, TDK munkák robotokkal , </a:t>
            </a:r>
            <a:r>
              <a:rPr lang="hu-HU" altLang="hu-HU" sz="3300" dirty="0" err="1" smtClean="0"/>
              <a:t>OTDK</a:t>
            </a:r>
            <a:r>
              <a:rPr lang="hu-HU" altLang="hu-HU" sz="3300" dirty="0" smtClean="0"/>
              <a:t> helyezések</a:t>
            </a:r>
            <a:br>
              <a:rPr lang="hu-HU" altLang="hu-HU" sz="3300" dirty="0" smtClean="0"/>
            </a:br>
            <a:endParaRPr lang="hu-HU" altLang="hu-HU" sz="3300" dirty="0" smtClean="0"/>
          </a:p>
          <a:p>
            <a:pPr marL="441325" indent="-441325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GB" altLang="hu-HU" sz="3300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en-GB" altLang="hu-HU" sz="2800" dirty="0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lIns="92075" tIns="46038" rIns="92075" bIns="46038" anchorCtr="0"/>
          <a:lstStyle/>
          <a:p>
            <a:pPr algn="l" eaLnBrk="1" hangingPunct="1">
              <a:defRPr/>
            </a:pPr>
            <a:r>
              <a:rPr lang="hu-H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előadás tartalma</a:t>
            </a:r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9362" y="1052736"/>
            <a:ext cx="9195166" cy="5929312"/>
          </a:xfrm>
        </p:spPr>
        <p:txBody>
          <a:bodyPr lIns="92075" tIns="46038" rIns="92075" bIns="46038"/>
          <a:lstStyle/>
          <a:p>
            <a:pPr marL="536575" indent="-536575"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hu-HU" dirty="0" smtClean="0"/>
              <a:t>Előzmények – a kezdők programozás oktatásának néhány problémája </a:t>
            </a:r>
            <a:r>
              <a:rPr lang="en-US" dirty="0" smtClean="0"/>
              <a:t>(</a:t>
            </a:r>
            <a:r>
              <a:rPr lang="hu-HU" dirty="0" smtClean="0"/>
              <a:t>saját és külföldi tapasztalatok</a:t>
            </a:r>
            <a:r>
              <a:rPr lang="en-US" dirty="0" smtClean="0"/>
              <a:t>)</a:t>
            </a:r>
            <a:endParaRPr lang="hu-HU" dirty="0" smtClean="0"/>
          </a:p>
          <a:p>
            <a:pPr marL="536575" indent="-536575"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hu-HU" dirty="0" smtClean="0"/>
              <a:t>Valós és virtuális robotok felhasználása az oktatásban </a:t>
            </a:r>
          </a:p>
          <a:p>
            <a:pPr marL="536575" indent="-536575" eaLnBrk="1" hangingPunct="1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hu-HU" dirty="0" smtClean="0"/>
              <a:t>Programozható robotokkal segített programozás oktatás rövidtávú hatásvizsgálata a </a:t>
            </a:r>
            <a:r>
              <a:rPr lang="hu-HU" dirty="0" err="1" smtClean="0"/>
              <a:t>PAE</a:t>
            </a:r>
            <a:r>
              <a:rPr lang="hu-HU" dirty="0" smtClean="0"/>
              <a:t> ( KF) GAMF karán (2012 - 14)</a:t>
            </a:r>
          </a:p>
          <a:p>
            <a:pPr marL="536575" indent="-536575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hu-HU" dirty="0" smtClean="0"/>
              <a:t>A hatások tartósságának vizsgálata (2014 - 16)</a:t>
            </a:r>
          </a:p>
          <a:p>
            <a:pPr marL="571500" indent="-571500" eaLnBrk="1" hangingPunct="1">
              <a:spcBef>
                <a:spcPct val="50000"/>
              </a:spcBef>
              <a:buFontTx/>
              <a:buBlip>
                <a:blip r:embed="rId3"/>
              </a:buBlip>
              <a:defRPr/>
            </a:pPr>
            <a:endParaRPr lang="en-US" dirty="0" smtClean="0"/>
          </a:p>
          <a:p>
            <a:pPr marL="571500" indent="-571500" eaLnBrk="1" hangingPunct="1">
              <a:spcBef>
                <a:spcPct val="50000"/>
              </a:spcBef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-89802" y="1556792"/>
            <a:ext cx="9144000" cy="1714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6000" dirty="0" smtClean="0"/>
              <a:t>Köszönöm a figyelmet!</a:t>
            </a:r>
            <a:endParaRPr lang="en-US" sz="6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hu-HU" altLang="hu-HU" sz="3200" b="1" dirty="0">
                <a:latin typeface="Arial" pitchFamily="34" charset="0"/>
              </a:rPr>
              <a:t>Előzmények :  Problémák a kezdők </a:t>
            </a:r>
            <a:br>
              <a:rPr lang="hu-HU" altLang="hu-HU" sz="3200" b="1" dirty="0">
                <a:latin typeface="Arial" pitchFamily="34" charset="0"/>
              </a:rPr>
            </a:br>
            <a:r>
              <a:rPr lang="hu-HU" altLang="hu-HU" sz="3200" b="1" dirty="0">
                <a:latin typeface="Arial" pitchFamily="34" charset="0"/>
              </a:rPr>
              <a:t>programozás oktatásában</a:t>
            </a:r>
            <a:endParaRPr lang="en-US" altLang="hu-HU" sz="3200" b="1" dirty="0">
              <a:latin typeface="Arial CE" charset="-18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500188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57188" indent="-357188">
              <a:spcAft>
                <a:spcPct val="50000"/>
              </a:spcAft>
              <a:defRPr/>
            </a:pPr>
            <a:r>
              <a:rPr lang="hu-HU" sz="2400" b="1" dirty="0">
                <a:latin typeface="Arial" pitchFamily="34" charset="0"/>
              </a:rPr>
              <a:t>Kérdőíves felmérés 100 hallgatóval ( 1 félév programozás tanulás után) ( Kiss </a:t>
            </a:r>
            <a:r>
              <a:rPr lang="hu-HU" sz="2400" b="1" dirty="0" smtClean="0">
                <a:latin typeface="Arial" pitchFamily="34" charset="0"/>
              </a:rPr>
              <a:t>R. – Pásztor A. 2007 )</a:t>
            </a:r>
            <a:endParaRPr lang="hu-HU" sz="2400" b="1" dirty="0">
              <a:latin typeface="Arial" pitchFamily="34" charset="0"/>
            </a:endParaRPr>
          </a:p>
          <a:p>
            <a:pPr marL="357188" indent="-357188">
              <a:spcAft>
                <a:spcPct val="50000"/>
              </a:spcAft>
              <a:defRPr/>
            </a:pPr>
            <a:r>
              <a:rPr lang="hu-HU" sz="2400" b="1" dirty="0" err="1">
                <a:latin typeface="Arial" pitchFamily="34" charset="0"/>
              </a:rPr>
              <a:t>Sartatzemi</a:t>
            </a:r>
            <a:r>
              <a:rPr lang="hu-HU" sz="2400" b="1" dirty="0">
                <a:latin typeface="Arial" pitchFamily="34" charset="0"/>
              </a:rPr>
              <a:t> és munkatársai (2005). </a:t>
            </a:r>
          </a:p>
          <a:p>
            <a:pPr marL="357188" indent="-357188">
              <a:spcAft>
                <a:spcPct val="50000"/>
              </a:spcAft>
              <a:defRPr/>
            </a:pPr>
            <a:r>
              <a:rPr lang="hu-HU" sz="2400" b="1" dirty="0">
                <a:latin typeface="Arial" pitchFamily="34" charset="0"/>
                <a:cs typeface="Arial" pitchFamily="34" charset="0"/>
              </a:rPr>
              <a:t>A legfontosabb és problémák, amikbe a kezdők ütközhetnek:</a:t>
            </a:r>
          </a:p>
          <a:p>
            <a:pPr marL="457200" indent="-457200">
              <a:spcAft>
                <a:spcPct val="50000"/>
              </a:spcAft>
              <a:buFont typeface="Wingdings" panose="05000000000000000000" pitchFamily="2" charset="2"/>
              <a:buChar char="q"/>
              <a:defRPr/>
            </a:pPr>
            <a:r>
              <a:rPr lang="hu-HU" sz="2200" i="1" dirty="0">
                <a:latin typeface="Arial" pitchFamily="34" charset="0"/>
                <a:cs typeface="Arial" pitchFamily="34" charset="0"/>
              </a:rPr>
              <a:t>A professzionális programnyelvek széleskörű megvalósítást kínálnak, de ennek következményeképpen </a:t>
            </a:r>
            <a:r>
              <a:rPr lang="hu-HU" sz="2200" i="1" dirty="0" smtClean="0">
                <a:latin typeface="Arial" pitchFamily="34" charset="0"/>
                <a:cs typeface="Arial" pitchFamily="34" charset="0"/>
              </a:rPr>
              <a:t>bonyolultak.</a:t>
            </a:r>
            <a:endParaRPr lang="hu-HU" sz="2200" i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50000"/>
              </a:spcAft>
              <a:buFont typeface="Wingdings" panose="05000000000000000000" pitchFamily="2" charset="2"/>
              <a:buChar char="q"/>
              <a:defRPr/>
            </a:pPr>
            <a:r>
              <a:rPr lang="hu-HU" sz="2200" i="1" dirty="0">
                <a:latin typeface="Arial" pitchFamily="34" charset="0"/>
                <a:cs typeface="Arial" pitchFamily="34" charset="0"/>
              </a:rPr>
              <a:t>A professzionális programnyelvi környezetek valójában nem felelnek meg a kezdő programozók </a:t>
            </a:r>
            <a:r>
              <a:rPr lang="hu-HU" sz="2200" i="1" dirty="0" smtClean="0">
                <a:latin typeface="Arial" pitchFamily="34" charset="0"/>
                <a:cs typeface="Arial" pitchFamily="34" charset="0"/>
              </a:rPr>
              <a:t>igényeinek.</a:t>
            </a:r>
            <a:endParaRPr lang="hu-HU" sz="2200" i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50000"/>
              </a:spcAft>
              <a:buFont typeface="Wingdings" panose="05000000000000000000" pitchFamily="2" charset="2"/>
              <a:buChar char="q"/>
              <a:defRPr/>
            </a:pPr>
            <a:r>
              <a:rPr lang="hu-HU" sz="2200" i="1" dirty="0">
                <a:latin typeface="Arial" pitchFamily="34" charset="0"/>
                <a:cs typeface="Arial" pitchFamily="34" charset="0"/>
              </a:rPr>
              <a:t>Az érdekes problémák megoldása érdekében a tanulóknak meg kell tanulni a nyelv széleskörű használatát és a nagy programok fejlesztését, ami a rövid tanulási idő miatt kivitelezhetetlen.</a:t>
            </a:r>
            <a:endParaRPr lang="hu-HU" sz="2200" dirty="0">
              <a:latin typeface="Arial" pitchFamily="34" charset="0"/>
              <a:cs typeface="Arial" pitchFamily="34" charset="0"/>
            </a:endParaRPr>
          </a:p>
          <a:p>
            <a:pPr marL="357188" indent="-357188">
              <a:spcAft>
                <a:spcPct val="50000"/>
              </a:spcAft>
              <a:defRPr/>
            </a:pPr>
            <a:endParaRPr lang="hu-HU" sz="2400" i="1" dirty="0">
              <a:latin typeface="Arial" pitchFamily="34" charset="0"/>
              <a:cs typeface="Arial" pitchFamily="34" charset="0"/>
            </a:endParaRPr>
          </a:p>
          <a:p>
            <a:pPr marL="357188" indent="-357188">
              <a:spcAft>
                <a:spcPct val="50000"/>
              </a:spcAft>
              <a:defRPr/>
            </a:pPr>
            <a:endParaRPr lang="hu-HU" sz="2400" i="1" dirty="0">
              <a:latin typeface="Arial" pitchFamily="34" charset="0"/>
              <a:cs typeface="Arial" pitchFamily="34" charset="0"/>
            </a:endParaRPr>
          </a:p>
          <a:p>
            <a:pPr marL="357188" indent="-357188">
              <a:spcAft>
                <a:spcPct val="50000"/>
              </a:spcAft>
              <a:defRPr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/>
            </a:r>
            <a:br>
              <a:rPr lang="hu-HU" sz="2400" dirty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2154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hu-HU" altLang="hu-HU" sz="3200" b="1" dirty="0">
                <a:latin typeface="Arial" pitchFamily="34" charset="0"/>
              </a:rPr>
              <a:t>Új eszközök a tantárgycsomag oktatásához</a:t>
            </a:r>
            <a:endParaRPr lang="en-US" altLang="hu-HU" sz="3200" b="1" dirty="0">
              <a:latin typeface="Arial CE" charset="-18"/>
            </a:endParaRPr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" b="19551"/>
          <a:stretch>
            <a:fillRect/>
          </a:stretch>
        </p:blipFill>
        <p:spPr bwMode="auto">
          <a:xfrm>
            <a:off x="188475" y="1628800"/>
            <a:ext cx="395290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90" y="3405832"/>
            <a:ext cx="24479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98883" y="5840413"/>
            <a:ext cx="360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 b="1" dirty="0" err="1">
                <a:latin typeface="Arial" pitchFamily="34" charset="0"/>
              </a:rPr>
              <a:t>LEGO</a:t>
            </a:r>
            <a:r>
              <a:rPr lang="hu-HU" altLang="hu-HU" sz="2400" b="1" dirty="0">
                <a:latin typeface="Arial" pitchFamily="34" charset="0"/>
              </a:rPr>
              <a:t> </a:t>
            </a:r>
            <a:r>
              <a:rPr lang="hu-HU" altLang="hu-HU" sz="2400" b="1" dirty="0" err="1">
                <a:latin typeface="Arial" pitchFamily="34" charset="0"/>
              </a:rPr>
              <a:t>RCX</a:t>
            </a:r>
            <a:endParaRPr lang="hu-HU" altLang="hu-HU" sz="2400" b="1" dirty="0">
              <a:latin typeface="Arial" pitchFamily="34" charset="0"/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6300788" y="6237288"/>
            <a:ext cx="201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 b="1" dirty="0" err="1">
                <a:latin typeface="Arial" pitchFamily="34" charset="0"/>
              </a:rPr>
              <a:t>LEGO</a:t>
            </a:r>
            <a:r>
              <a:rPr lang="hu-HU" altLang="hu-HU" sz="2400" b="1" dirty="0">
                <a:latin typeface="Arial" pitchFamily="34" charset="0"/>
              </a:rPr>
              <a:t> </a:t>
            </a:r>
            <a:r>
              <a:rPr lang="hu-HU" altLang="hu-HU" sz="2400" b="1" dirty="0" err="1">
                <a:latin typeface="Arial" pitchFamily="34" charset="0"/>
              </a:rPr>
              <a:t>NXT</a:t>
            </a:r>
            <a:endParaRPr lang="hu-HU" altLang="hu-HU" sz="2400" b="1" dirty="0">
              <a:latin typeface="Arial" pitchFamily="34" charset="0"/>
            </a:endParaRPr>
          </a:p>
        </p:txBody>
      </p:sp>
      <p:sp>
        <p:nvSpPr>
          <p:cNvPr id="3" name="AutoShape 2" descr="Képtalálat a következ&amp;odblac;re: „ev3 robot”"/>
          <p:cNvSpPr>
            <a:spLocks noChangeAspect="1" noChangeArrowheads="1"/>
          </p:cNvSpPr>
          <p:nvPr/>
        </p:nvSpPr>
        <p:spPr bwMode="auto">
          <a:xfrm>
            <a:off x="155575" y="-2430463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4" descr="Képtalálat a következ&amp;odblac;re: „ev3 robot”"/>
          <p:cNvSpPr>
            <a:spLocks noChangeAspect="1" noChangeArrowheads="1"/>
          </p:cNvSpPr>
          <p:nvPr/>
        </p:nvSpPr>
        <p:spPr bwMode="auto">
          <a:xfrm>
            <a:off x="307975" y="-2278063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19" y="1042464"/>
            <a:ext cx="3047942" cy="203069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927974" y="1620386"/>
            <a:ext cx="96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EV3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252536" y="0"/>
            <a:ext cx="957706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hu-HU" altLang="hu-HU" sz="3200" b="1" dirty="0">
                <a:latin typeface="Arial" pitchFamily="34" charset="0"/>
                <a:cs typeface="Arial" pitchFamily="34" charset="0"/>
              </a:rPr>
              <a:t>Valós és virtuális robotok felhasználása az oktatásban </a:t>
            </a:r>
            <a:endParaRPr lang="en-US" altLang="hu-H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0" y="1077913"/>
            <a:ext cx="9144000" cy="5565775"/>
          </a:xfrm>
        </p:spPr>
        <p:txBody>
          <a:bodyPr>
            <a:normAutofit/>
          </a:bodyPr>
          <a:lstStyle/>
          <a:p>
            <a:pPr marL="536575" indent="-536575" eaLnBrk="1" hangingPunct="1">
              <a:buFont typeface="Wingdings" pitchFamily="2" charset="2"/>
              <a:buChar char="q"/>
              <a:defRPr/>
            </a:pPr>
            <a:r>
              <a:rPr lang="hu-HU" sz="2800" dirty="0" smtClean="0">
                <a:effectLst/>
              </a:rPr>
              <a:t>Programozás oktatás robotokkal: esettanulmány a görög középfokú oktatásból</a:t>
            </a:r>
            <a:endParaRPr lang="hu-HU" dirty="0" smtClean="0">
              <a:effectLst/>
            </a:endParaRP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b="1" dirty="0" err="1" smtClean="0"/>
              <a:t>Sartetzami</a:t>
            </a:r>
            <a:r>
              <a:rPr lang="hu-HU" sz="2400" b="1" dirty="0" smtClean="0"/>
              <a:t> és társai 2005.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err="1" smtClean="0"/>
              <a:t>Mindstorms</a:t>
            </a:r>
            <a:r>
              <a:rPr lang="hu-HU" sz="2400" dirty="0" smtClean="0"/>
              <a:t> RCX robotok.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ROBOLAB ikonvezérelt programnyelvi környezet.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5*2 órás kurzusok.</a:t>
            </a:r>
          </a:p>
          <a:p>
            <a:pPr marL="536575" indent="-536575" eaLnBrk="1" hangingPunct="1">
              <a:buFont typeface="Wingdings" pitchFamily="2" charset="2"/>
              <a:buChar char="q"/>
              <a:defRPr/>
            </a:pPr>
            <a:r>
              <a:rPr lang="hu-HU" dirty="0" smtClean="0"/>
              <a:t>Konklúziók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A valós rendszerek használata pozitív hatású, megismerkedhetnek a robothasználattal</a:t>
            </a:r>
            <a:r>
              <a:rPr lang="hu-HU" sz="2400" dirty="0"/>
              <a:t>.</a:t>
            </a:r>
            <a:endParaRPr lang="hu-HU" sz="2400" dirty="0" smtClean="0"/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A program futásának ellenőrzését, látható, gyakorlati úton.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Nehézségek, - ciklusok, elágazások, amivel kezdő programozók szembesülnek más környezetben is.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endParaRPr lang="hu-HU" sz="2400" dirty="0" smtClean="0"/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endParaRPr lang="hu-HU" sz="2400" dirty="0" smtClean="0"/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08520" y="285750"/>
            <a:ext cx="943304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Valós és virtuális robotok felhasználása az okt</a:t>
            </a:r>
            <a:r>
              <a:rPr lang="hu-HU" sz="3600" b="1" dirty="0" smtClean="0">
                <a:solidFill>
                  <a:schemeClr val="tx1"/>
                </a:solidFill>
                <a:effectLst/>
              </a:rPr>
              <a:t>atásban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>
            <a:normAutofit/>
          </a:bodyPr>
          <a:lstStyle/>
          <a:p>
            <a:pPr marL="536575" indent="-536575" eaLnBrk="1" hangingPunct="1">
              <a:buFont typeface="Wingdings" pitchFamily="2" charset="2"/>
              <a:buChar char="q"/>
              <a:defRPr/>
            </a:pPr>
            <a:r>
              <a:rPr lang="hu-HU" sz="2800" dirty="0" smtClean="0">
                <a:effectLst/>
              </a:rPr>
              <a:t>Vizsgálat a robot szimuláció és a valós robotok hatékonyságáról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b="1" dirty="0" err="1" smtClean="0"/>
              <a:t>Wu</a:t>
            </a:r>
            <a:r>
              <a:rPr lang="hu-HU" sz="2400" b="1" dirty="0" smtClean="0"/>
              <a:t> és társai (2007). 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Az egyik csoport (75 fő) a LEGO RCX. 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A másik csoport (76 fő) a LEGO </a:t>
            </a:r>
            <a:r>
              <a:rPr lang="hu-HU" sz="2400" dirty="0" err="1" smtClean="0"/>
              <a:t>Mindstorms</a:t>
            </a:r>
            <a:r>
              <a:rPr lang="hu-HU" sz="2400" dirty="0" smtClean="0"/>
              <a:t> Szimulátor.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 </a:t>
            </a:r>
            <a:r>
              <a:rPr lang="hu-HU" sz="2400" dirty="0" err="1" smtClean="0"/>
              <a:t>leJos</a:t>
            </a:r>
            <a:r>
              <a:rPr lang="hu-HU" sz="2400" dirty="0" smtClean="0"/>
              <a:t> (Java).</a:t>
            </a:r>
          </a:p>
          <a:p>
            <a:pPr marL="536575" indent="-536575" eaLnBrk="1" hangingPunct="1">
              <a:buFont typeface="Wingdings" pitchFamily="2" charset="2"/>
              <a:buChar char="q"/>
              <a:defRPr/>
            </a:pPr>
            <a:r>
              <a:rPr lang="hu-HU" dirty="0" smtClean="0">
                <a:effectLst/>
              </a:rPr>
              <a:t>Konklúzió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A programok megértésében és a programok készítésében nincs szignifikáns különbség a két csoport között.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A valódi robotok futtatása fejlődést gyakorolhat a programozási algoritmusok megalkotására.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A robotokkal tanuló csoport sokkal pozitívabb tanulási attitűdöket mutat és énképet mutatott. 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endParaRPr lang="hu-HU" sz="2400" dirty="0" smtClean="0">
              <a:effectLst/>
            </a:endParaRP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Valós és virtuális robotok felhasználása az oktatásban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>
            <a:normAutofit/>
          </a:bodyPr>
          <a:lstStyle/>
          <a:p>
            <a:pPr marL="536575" indent="-536575" eaLnBrk="1" hangingPunct="1">
              <a:buFont typeface="Wingdings" pitchFamily="2" charset="2"/>
              <a:buChar char="q"/>
              <a:defRPr/>
            </a:pPr>
            <a:r>
              <a:rPr lang="hu-HU" sz="2800" b="1" dirty="0" err="1" smtClean="0"/>
              <a:t>Myurobo</a:t>
            </a:r>
            <a:r>
              <a:rPr lang="hu-HU" sz="2800" b="1" dirty="0" smtClean="0"/>
              <a:t> robotokkal történő oktatás 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b="1" dirty="0" err="1" smtClean="0"/>
              <a:t>Kamada</a:t>
            </a:r>
            <a:r>
              <a:rPr lang="hu-HU" sz="2400" b="1" dirty="0" smtClean="0"/>
              <a:t> és munkatársai (2007). 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A hardver és szoftver együttes tanítása. 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err="1" smtClean="0"/>
              <a:t>Myurobo</a:t>
            </a:r>
            <a:r>
              <a:rPr lang="hu-HU" sz="2400" dirty="0" smtClean="0"/>
              <a:t> robotot  - „üvegtégla” hatás 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err="1" smtClean="0"/>
              <a:t>Dolittle</a:t>
            </a:r>
            <a:r>
              <a:rPr lang="hu-HU" sz="2400" dirty="0" smtClean="0"/>
              <a:t> programnyelv.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10 órából állt – 2 óra programnyelv-tanulás, 4 óra robotépítés, 4 óra programozás.</a:t>
            </a:r>
          </a:p>
          <a:p>
            <a:pPr marL="536575" lvl="1" indent="-536575">
              <a:buFont typeface="Wingdings" pitchFamily="2" charset="2"/>
              <a:buChar char="q"/>
              <a:defRPr/>
            </a:pPr>
            <a:r>
              <a:rPr lang="hu-HU" b="1" dirty="0" smtClean="0"/>
              <a:t>Konklúzió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A résztvevők előnynek találták:  az eszköz olcsó (20 euró), „üvegdoboz” stílusú, a vezérlőnyelv ingyenes.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Hátrány : nincs valós idejű számítógép vezérlés. 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Az objektum orientált vezérlő nyelv nehéz.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endParaRPr lang="hu-HU" sz="2400" dirty="0" smtClean="0">
              <a:effectLst/>
            </a:endParaRP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endParaRPr lang="en-US" dirty="0" smtClean="0">
              <a:effectLst/>
            </a:endParaRPr>
          </a:p>
        </p:txBody>
      </p:sp>
      <p:pic>
        <p:nvPicPr>
          <p:cNvPr id="9220" name="Picture 2" descr="http://www.studiomyu.com/myurobo/myu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143000"/>
            <a:ext cx="23574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433048" cy="107099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Valós és virtuális robotok felhasználása az oktatásban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80728"/>
            <a:ext cx="9358313" cy="6000750"/>
          </a:xfrm>
        </p:spPr>
        <p:txBody>
          <a:bodyPr>
            <a:normAutofit lnSpcReduction="10000"/>
          </a:bodyPr>
          <a:lstStyle/>
          <a:p>
            <a:pPr marL="536575" indent="-536575" eaLnBrk="1" hangingPunct="1">
              <a:buFont typeface="Wingdings" pitchFamily="2" charset="2"/>
              <a:buChar char="q"/>
              <a:defRPr/>
            </a:pPr>
            <a:r>
              <a:rPr lang="hu-HU" sz="2800" b="1" dirty="0" smtClean="0">
                <a:effectLst/>
              </a:rPr>
              <a:t>Karos mobilrobot használata a vezérlési és mechanikus problémák 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b="1" dirty="0" err="1" smtClean="0">
                <a:effectLst/>
              </a:rPr>
              <a:t>Kurebayashi</a:t>
            </a:r>
            <a:r>
              <a:rPr lang="hu-HU" sz="2400" b="1" dirty="0" smtClean="0">
                <a:effectLst/>
              </a:rPr>
              <a:t> és munkatársai (2007). 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123 fős kísérleti csoport.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err="1" smtClean="0"/>
              <a:t>Tri-axiális</a:t>
            </a:r>
            <a:r>
              <a:rPr lang="hu-HU" sz="2400" dirty="0" smtClean="0"/>
              <a:t> robotok.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Új tanterv kísérlet : mechanika, elektronika és informatika közös rendszerben tanítása.</a:t>
            </a:r>
          </a:p>
          <a:p>
            <a:pPr marL="536575" indent="-536575" eaLnBrk="1" hangingPunct="1">
              <a:buFont typeface="Wingdings" pitchFamily="2" charset="2"/>
              <a:buChar char="q"/>
              <a:defRPr/>
            </a:pPr>
            <a:r>
              <a:rPr lang="hu-HU" b="1" dirty="0" smtClean="0">
                <a:effectLst/>
              </a:rPr>
              <a:t>Konklúzió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Az új rendszerben robotépítést és a programozást is nehéznek, de élvezetesnek találták.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Magas azok aránya, akik szívesen folytatnák a robotprogramozás tanulását.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>
                <a:effectLst/>
              </a:rPr>
              <a:t>Az új tanterv </a:t>
            </a:r>
            <a:r>
              <a:rPr lang="hu-HU" sz="2400" dirty="0" smtClean="0"/>
              <a:t>sikeresen nyújt segítséget a beépített rendszerek komplex tanításához.</a:t>
            </a:r>
            <a:endParaRPr lang="hu-HU" sz="2400" dirty="0" smtClean="0">
              <a:effectLst/>
            </a:endParaRP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81875" y="260648"/>
            <a:ext cx="925252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3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Valós és virtuális robotok felhasználása az oktatásban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290" y="1124744"/>
            <a:ext cx="9358313" cy="5857875"/>
          </a:xfrm>
        </p:spPr>
        <p:txBody>
          <a:bodyPr/>
          <a:lstStyle/>
          <a:p>
            <a:pPr marL="536575" indent="-536575" eaLnBrk="1" hangingPunct="1">
              <a:buFont typeface="Wingdings" pitchFamily="2" charset="2"/>
              <a:buChar char="q"/>
              <a:defRPr/>
            </a:pPr>
            <a:r>
              <a:rPr lang="hu-HU" sz="2800" b="1" dirty="0" smtClean="0">
                <a:effectLst/>
              </a:rPr>
              <a:t>A robotokkal támogatott oktatás hatásának mérése az informatikában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b="1" dirty="0" smtClean="0"/>
              <a:t>Fagin és </a:t>
            </a:r>
            <a:r>
              <a:rPr lang="hu-HU" sz="2400" b="1" dirty="0" err="1" smtClean="0"/>
              <a:t>Merkle</a:t>
            </a:r>
            <a:r>
              <a:rPr lang="hu-HU" sz="2400" b="1" dirty="0" smtClean="0"/>
              <a:t> ( USA) 2003.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800 fős kísérleti és kontroll csoport.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LEGO MINDSTORMS robot.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Ada/</a:t>
            </a:r>
            <a:r>
              <a:rPr lang="hu-HU" sz="2400" dirty="0" err="1" smtClean="0"/>
              <a:t>Mindstorms</a:t>
            </a:r>
            <a:r>
              <a:rPr lang="hu-HU" sz="2400" dirty="0" smtClean="0"/>
              <a:t> programkörnyezet.</a:t>
            </a:r>
          </a:p>
          <a:p>
            <a:pPr marL="536575" indent="-536575" eaLnBrk="1" hangingPunct="1">
              <a:buFont typeface="Wingdings" pitchFamily="2" charset="2"/>
              <a:buChar char="q"/>
              <a:defRPr/>
            </a:pPr>
            <a:r>
              <a:rPr lang="hu-HU" sz="2800" b="1" dirty="0" smtClean="0">
                <a:effectLst/>
              </a:rPr>
              <a:t>Konklúzió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Az eredmények a robotokkal tanulók esetében rosszabbak voltak </a:t>
            </a:r>
            <a:br>
              <a:rPr lang="hu-HU" sz="2400" dirty="0" smtClean="0"/>
            </a:br>
            <a:r>
              <a:rPr lang="hu-HU" sz="2400" dirty="0" smtClean="0"/>
              <a:t>( ok lehet az oktatók tapasztalatlansága).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/>
              <a:t>Pozitív motiváció.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r>
              <a:rPr lang="hu-HU" sz="2400" dirty="0" smtClean="0">
                <a:effectLst/>
              </a:rPr>
              <a:t>A robot az oktatásban nem „csodaszer”.</a:t>
            </a:r>
          </a:p>
          <a:p>
            <a:pPr marL="936625" lvl="1" indent="-536575" eaLnBrk="1" hangingPunct="1">
              <a:buFont typeface="Wingdings" pitchFamily="2" charset="2"/>
              <a:buChar char="q"/>
              <a:defRPr/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</TotalTime>
  <Words>1395</Words>
  <Application>Microsoft Office PowerPoint</Application>
  <PresentationFormat>Diavetítés a képernyőre (4:3 oldalarány)</PresentationFormat>
  <Paragraphs>175</Paragraphs>
  <Slides>20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9" baseType="lpstr">
      <vt:lpstr>Arial</vt:lpstr>
      <vt:lpstr>Arial CE</vt:lpstr>
      <vt:lpstr>Calibri</vt:lpstr>
      <vt:lpstr>Garamond</vt:lpstr>
      <vt:lpstr>Garamond CE</vt:lpstr>
      <vt:lpstr>Times New Roman</vt:lpstr>
      <vt:lpstr>Times New Roman CE</vt:lpstr>
      <vt:lpstr>Wingdings</vt:lpstr>
      <vt:lpstr>Office-téma</vt:lpstr>
      <vt:lpstr>PowerPoint bemutató</vt:lpstr>
      <vt:lpstr>Az előadás tartalma</vt:lpstr>
      <vt:lpstr>PowerPoint bemutató</vt:lpstr>
      <vt:lpstr>PowerPoint bemutató</vt:lpstr>
      <vt:lpstr>PowerPoint bemutató</vt:lpstr>
      <vt:lpstr>Valós és virtuális robotok felhasználása az oktatásban  </vt:lpstr>
      <vt:lpstr>Valós és virtuális robotok felhasználása az oktatásban  </vt:lpstr>
      <vt:lpstr>Valós és virtuális robotok felhasználása az oktatásban  </vt:lpstr>
      <vt:lpstr>Valós és virtuális robotok felhasználása az oktatásban  </vt:lpstr>
      <vt:lpstr>Programozható robotokkal segített programozás oktatás rövidtávú hatásainak vizsgálata a KF GAMF karán</vt:lpstr>
      <vt:lpstr>PowerPoint bemutató</vt:lpstr>
      <vt:lpstr>Az eszközök rövidtávú hatásvizsgálata</vt:lpstr>
      <vt:lpstr>A mérés és az elő teszt eredményei:</vt:lpstr>
      <vt:lpstr>Utóteszt eredményei</vt:lpstr>
      <vt:lpstr>PowerPoint bemutató</vt:lpstr>
      <vt:lpstr>PowerPoint bemutató</vt:lpstr>
      <vt:lpstr>PowerPoint bemutató</vt:lpstr>
      <vt:lpstr>PowerPoint bemutató</vt:lpstr>
      <vt:lpstr>Összefoglalás</vt:lpstr>
      <vt:lpstr>Köszönöm a figyelmet!</vt:lpstr>
    </vt:vector>
  </TitlesOfParts>
  <Company>Kecskeméti Főiskola, GAMF Kar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Kiss Róbert</dc:creator>
  <cp:lastModifiedBy>Hallgató (4-111-3)</cp:lastModifiedBy>
  <cp:revision>117</cp:revision>
  <dcterms:created xsi:type="dcterms:W3CDTF">2006-04-08T18:04:49Z</dcterms:created>
  <dcterms:modified xsi:type="dcterms:W3CDTF">2017-04-07T14:56:24Z</dcterms:modified>
</cp:coreProperties>
</file>